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2"/>
  </p:sldMasterIdLst>
  <p:notesMasterIdLst>
    <p:notesMasterId r:id="rId98"/>
  </p:notesMasterIdLst>
  <p:handoutMasterIdLst>
    <p:handoutMasterId r:id="rId99"/>
  </p:handoutMasterIdLst>
  <p:sldIdLst>
    <p:sldId id="274" r:id="rId3"/>
    <p:sldId id="525" r:id="rId4"/>
    <p:sldId id="402" r:id="rId5"/>
    <p:sldId id="404" r:id="rId6"/>
    <p:sldId id="435" r:id="rId7"/>
    <p:sldId id="420" r:id="rId8"/>
    <p:sldId id="412" r:id="rId9"/>
    <p:sldId id="409" r:id="rId10"/>
    <p:sldId id="410" r:id="rId11"/>
    <p:sldId id="411" r:id="rId12"/>
    <p:sldId id="413" r:id="rId13"/>
    <p:sldId id="414" r:id="rId14"/>
    <p:sldId id="415" r:id="rId15"/>
    <p:sldId id="421" r:id="rId16"/>
    <p:sldId id="425" r:id="rId17"/>
    <p:sldId id="472" r:id="rId18"/>
    <p:sldId id="418" r:id="rId19"/>
    <p:sldId id="408" r:id="rId20"/>
    <p:sldId id="426" r:id="rId21"/>
    <p:sldId id="473" r:id="rId22"/>
    <p:sldId id="416" r:id="rId23"/>
    <p:sldId id="427" r:id="rId24"/>
    <p:sldId id="474" r:id="rId25"/>
    <p:sldId id="417" r:id="rId26"/>
    <p:sldId id="428" r:id="rId27"/>
    <p:sldId id="497" r:id="rId28"/>
    <p:sldId id="423" r:id="rId29"/>
    <p:sldId id="429" r:id="rId30"/>
    <p:sldId id="422" r:id="rId31"/>
    <p:sldId id="430" r:id="rId32"/>
    <p:sldId id="475" r:id="rId33"/>
    <p:sldId id="476" r:id="rId34"/>
    <p:sldId id="478" r:id="rId35"/>
    <p:sldId id="431" r:id="rId36"/>
    <p:sldId id="484" r:id="rId37"/>
    <p:sldId id="481" r:id="rId38"/>
    <p:sldId id="482" r:id="rId39"/>
    <p:sldId id="483" r:id="rId40"/>
    <p:sldId id="520" r:id="rId41"/>
    <p:sldId id="485" r:id="rId42"/>
    <p:sldId id="489" r:id="rId43"/>
    <p:sldId id="498" r:id="rId44"/>
    <p:sldId id="522" r:id="rId45"/>
    <p:sldId id="523" r:id="rId46"/>
    <p:sldId id="434" r:id="rId47"/>
    <p:sldId id="432" r:id="rId48"/>
    <p:sldId id="433" r:id="rId49"/>
    <p:sldId id="479" r:id="rId50"/>
    <p:sldId id="499" r:id="rId51"/>
    <p:sldId id="500" r:id="rId52"/>
    <p:sldId id="501" r:id="rId53"/>
    <p:sldId id="502" r:id="rId54"/>
    <p:sldId id="503" r:id="rId55"/>
    <p:sldId id="505" r:id="rId56"/>
    <p:sldId id="506" r:id="rId57"/>
    <p:sldId id="510" r:id="rId58"/>
    <p:sldId id="511" r:id="rId59"/>
    <p:sldId id="436" r:id="rId60"/>
    <p:sldId id="437" r:id="rId61"/>
    <p:sldId id="438" r:id="rId62"/>
    <p:sldId id="495" r:id="rId63"/>
    <p:sldId id="496" r:id="rId64"/>
    <p:sldId id="457" r:id="rId65"/>
    <p:sldId id="458" r:id="rId66"/>
    <p:sldId id="459" r:id="rId67"/>
    <p:sldId id="460" r:id="rId68"/>
    <p:sldId id="439" r:id="rId69"/>
    <p:sldId id="493" r:id="rId70"/>
    <p:sldId id="440" r:id="rId71"/>
    <p:sldId id="490" r:id="rId72"/>
    <p:sldId id="491" r:id="rId73"/>
    <p:sldId id="441" r:id="rId74"/>
    <p:sldId id="494" r:id="rId75"/>
    <p:sldId id="443" r:id="rId76"/>
    <p:sldId id="512" r:id="rId77"/>
    <p:sldId id="513" r:id="rId78"/>
    <p:sldId id="514" r:id="rId79"/>
    <p:sldId id="442" r:id="rId80"/>
    <p:sldId id="516" r:id="rId81"/>
    <p:sldId id="517" r:id="rId82"/>
    <p:sldId id="515" r:id="rId83"/>
    <p:sldId id="518" r:id="rId84"/>
    <p:sldId id="519" r:id="rId85"/>
    <p:sldId id="444" r:id="rId86"/>
    <p:sldId id="445" r:id="rId87"/>
    <p:sldId id="446" r:id="rId88"/>
    <p:sldId id="447" r:id="rId89"/>
    <p:sldId id="448" r:id="rId90"/>
    <p:sldId id="449" r:id="rId91"/>
    <p:sldId id="450" r:id="rId92"/>
    <p:sldId id="456" r:id="rId93"/>
    <p:sldId id="403" r:id="rId94"/>
    <p:sldId id="486" r:id="rId95"/>
    <p:sldId id="487" r:id="rId96"/>
    <p:sldId id="526" r:id="rId97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709A2BE3-2D0E-4BDF-9E7B-B5B14B6C6981}">
          <p14:sldIdLst>
            <p14:sldId id="274"/>
            <p14:sldId id="525"/>
            <p14:sldId id="402"/>
          </p14:sldIdLst>
        </p14:section>
        <p14:section name="HTML Basics" id="{CA67BB06-9101-4674-BE8B-97EC95755F0C}">
          <p14:sldIdLst>
            <p14:sldId id="404"/>
            <p14:sldId id="435"/>
            <p14:sldId id="420"/>
            <p14:sldId id="412"/>
            <p14:sldId id="409"/>
            <p14:sldId id="410"/>
            <p14:sldId id="411"/>
            <p14:sldId id="413"/>
            <p14:sldId id="414"/>
            <p14:sldId id="415"/>
            <p14:sldId id="421"/>
            <p14:sldId id="425"/>
            <p14:sldId id="472"/>
          </p14:sldIdLst>
        </p14:section>
        <p14:section name="Common Tags" id="{FA791C20-DA64-4E38-882F-12CD879DD704}">
          <p14:sldIdLst>
            <p14:sldId id="418"/>
            <p14:sldId id="408"/>
            <p14:sldId id="426"/>
            <p14:sldId id="473"/>
            <p14:sldId id="416"/>
            <p14:sldId id="427"/>
            <p14:sldId id="474"/>
            <p14:sldId id="417"/>
            <p14:sldId id="428"/>
            <p14:sldId id="497"/>
            <p14:sldId id="423"/>
            <p14:sldId id="429"/>
            <p14:sldId id="422"/>
            <p14:sldId id="430"/>
            <p14:sldId id="475"/>
            <p14:sldId id="476"/>
            <p14:sldId id="478"/>
            <p14:sldId id="431"/>
            <p14:sldId id="484"/>
            <p14:sldId id="481"/>
            <p14:sldId id="482"/>
            <p14:sldId id="483"/>
            <p14:sldId id="520"/>
            <p14:sldId id="485"/>
            <p14:sldId id="489"/>
            <p14:sldId id="498"/>
            <p14:sldId id="522"/>
            <p14:sldId id="523"/>
            <p14:sldId id="434"/>
            <p14:sldId id="432"/>
            <p14:sldId id="433"/>
          </p14:sldIdLst>
        </p14:section>
        <p14:section name="HTML Form Elements" id="{BC025536-7C00-4BE7-B7C2-B62A89542E54}">
          <p14:sldIdLst>
            <p14:sldId id="479"/>
            <p14:sldId id="499"/>
            <p14:sldId id="500"/>
            <p14:sldId id="501"/>
            <p14:sldId id="502"/>
            <p14:sldId id="503"/>
            <p14:sldId id="505"/>
            <p14:sldId id="506"/>
            <p14:sldId id="510"/>
            <p14:sldId id="511"/>
          </p14:sldIdLst>
        </p14:section>
        <p14:section name="CSS Basics" id="{DABC811D-B7B0-4F02-A050-6F62BA209504}">
          <p14:sldIdLst>
            <p14:sldId id="436"/>
            <p14:sldId id="437"/>
            <p14:sldId id="438"/>
            <p14:sldId id="495"/>
            <p14:sldId id="496"/>
            <p14:sldId id="457"/>
            <p14:sldId id="458"/>
            <p14:sldId id="459"/>
            <p14:sldId id="460"/>
            <p14:sldId id="439"/>
            <p14:sldId id="493"/>
            <p14:sldId id="440"/>
            <p14:sldId id="490"/>
            <p14:sldId id="491"/>
            <p14:sldId id="441"/>
            <p14:sldId id="494"/>
            <p14:sldId id="443"/>
            <p14:sldId id="512"/>
            <p14:sldId id="513"/>
            <p14:sldId id="514"/>
            <p14:sldId id="442"/>
            <p14:sldId id="516"/>
            <p14:sldId id="517"/>
            <p14:sldId id="515"/>
            <p14:sldId id="518"/>
            <p14:sldId id="519"/>
            <p14:sldId id="444"/>
            <p14:sldId id="445"/>
            <p14:sldId id="446"/>
            <p14:sldId id="447"/>
            <p14:sldId id="448"/>
            <p14:sldId id="449"/>
            <p14:sldId id="450"/>
            <p14:sldId id="456"/>
          </p14:sldIdLst>
        </p14:section>
        <p14:section name="Conclusion" id="{10E03AB1-9AA8-4E86-9A64-D741901E50A2}">
          <p14:sldIdLst>
            <p14:sldId id="403"/>
            <p14:sldId id="486"/>
            <p14:sldId id="487"/>
            <p14:sldId id="52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0D9"/>
    <a:srgbClr val="FFA72A"/>
    <a:srgbClr val="F0F5FA"/>
    <a:srgbClr val="1A8AFA"/>
    <a:srgbClr val="0097CC"/>
    <a:srgbClr val="FDFFFF"/>
    <a:srgbClr val="603A14"/>
    <a:srgbClr val="E85C0E"/>
    <a:srgbClr val="BAB398"/>
    <a:srgbClr val="ADA485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4295" autoAdjust="0"/>
    <p:restoredTop sz="87004" autoAdjust="0"/>
  </p:normalViewPr>
  <p:slideViewPr>
    <p:cSldViewPr>
      <p:cViewPr>
        <p:scale>
          <a:sx n="66" d="100"/>
          <a:sy n="66" d="100"/>
        </p:scale>
        <p:origin x="54" y="156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theme" Target="theme/theme1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103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handoutMaster" Target="handoutMasters/handoutMaster1.xml"/><Relationship Id="rId10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microsoft.com/office/2015/10/relationships/revisionInfo" Target="revisionInfo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1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notesMaster" Target="notesMasters/notesMaster1.xml"/><Relationship Id="rId3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9/16/2017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9/16/2017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1515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02113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55932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97580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67974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61948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14789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69728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9948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249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03913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18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259351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As</a:t>
            </a:r>
            <a:r>
              <a:rPr lang="en-GB" baseline="0" dirty="0"/>
              <a:t> you can see, you can define margins on specific sides with the appropriate properties (e.g. margin-right: 5px). But you can also define them in the “margin” property in the following way:</a:t>
            </a:r>
            <a:br>
              <a:rPr lang="en-GB" baseline="0" dirty="0"/>
            </a:br>
            <a:r>
              <a:rPr lang="en-GB" baseline="0" dirty="0"/>
              <a:t>~ margin: 30px 60px; // This means: The margin on the top and the bottom should be 30 pixels, and on the left and the right – 60 pixels.</a:t>
            </a:r>
          </a:p>
          <a:p>
            <a:r>
              <a:rPr lang="en-GB" baseline="0" dirty="0"/>
              <a:t>~ margin: 30px 45px 60px; // The margin on the top should be 30 pixels, the left and right should be 45 pixels, and the bottom should be 60 pixels.</a:t>
            </a:r>
          </a:p>
          <a:p>
            <a:r>
              <a:rPr lang="en-GB" baseline="0" dirty="0"/>
              <a:t>~ margin: 15px 30px 45px 60px // The margin on the top should be 15 pixels, the right – 30 pixels, bottom – 45 pixels, left – 60 pixels.</a:t>
            </a:r>
          </a:p>
          <a:p>
            <a:r>
              <a:rPr lang="en-GB" baseline="0" dirty="0"/>
              <a:t>Note that you mustn’t put any other separator than space.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37852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As</a:t>
            </a:r>
            <a:r>
              <a:rPr lang="en-GB" baseline="0" dirty="0"/>
              <a:t> you can see, you can define margins on specific sides with the appropriate properties (e.g. margin-right: 5px). But you can also define them in the “margin” property in the following way:</a:t>
            </a:r>
            <a:br>
              <a:rPr lang="en-GB" baseline="0" dirty="0"/>
            </a:br>
            <a:r>
              <a:rPr lang="en-GB" baseline="0" dirty="0"/>
              <a:t>~ margin: 30px 60px; // This means: The margin on the top and the bottom should be 30 pixels, and on the left and the right – 60 pixels.</a:t>
            </a:r>
          </a:p>
          <a:p>
            <a:r>
              <a:rPr lang="en-GB" baseline="0" dirty="0"/>
              <a:t>~ margin: 30px 45px 60px; // The margin on the top should be 30 pixels, the left and right should be 45 pixels, and the bottom should be 60 pixels.</a:t>
            </a:r>
          </a:p>
          <a:p>
            <a:r>
              <a:rPr lang="en-GB" baseline="0" dirty="0"/>
              <a:t>~ margin: 15px 30px 45px 60px // The margin on the top should be 15 pixels, the right – 30 pixels, bottom – 45 pixels, left – 60 pixels.</a:t>
            </a:r>
          </a:p>
          <a:p>
            <a:r>
              <a:rPr lang="en-GB" baseline="0" dirty="0"/>
              <a:t>Note that you mustn’t put any other separator than space.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306276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As</a:t>
            </a:r>
            <a:r>
              <a:rPr lang="en-GB" baseline="0" dirty="0"/>
              <a:t> you can see, you can define margins on specific sides with the appropriate properties (e.g. margin-right: 5px). But you can also define them in the “margin” property in the following way:</a:t>
            </a:r>
            <a:br>
              <a:rPr lang="en-GB" baseline="0" dirty="0"/>
            </a:br>
            <a:r>
              <a:rPr lang="en-GB" baseline="0" dirty="0"/>
              <a:t>~ margin: 30px 60px; // This means: The margin on the top and the bottom should be 30 pixels, and on the left and the right – 60 pixels.</a:t>
            </a:r>
          </a:p>
          <a:p>
            <a:r>
              <a:rPr lang="en-GB" baseline="0" dirty="0"/>
              <a:t>~ margin: 30px 45px 60px; // The margin on the top should be 30 pixels, the left and right should be 45 pixels, and the bottom should be 60 pixels.</a:t>
            </a:r>
          </a:p>
          <a:p>
            <a:r>
              <a:rPr lang="en-GB" baseline="0" dirty="0"/>
              <a:t>~ margin: 15px 30px 45px 60px // The margin on the top should be 15 pixels, the right – 30 pixels, bottom – 45 pixels, left – 60 pixels.</a:t>
            </a:r>
          </a:p>
          <a:p>
            <a:r>
              <a:rPr lang="en-GB" baseline="0" dirty="0"/>
              <a:t>Note that you mustn’t put any other separator than space.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853173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As</a:t>
            </a:r>
            <a:r>
              <a:rPr lang="en-GB" baseline="0" dirty="0"/>
              <a:t> you can see, you can define margins on specific sides with the appropriate properties (e.g. margin-right: 5px). </a:t>
            </a:r>
            <a:r>
              <a:rPr lang="en-GB" i="1" baseline="0" dirty="0"/>
              <a:t> </a:t>
            </a:r>
            <a:r>
              <a:rPr lang="en-GB" i="0" baseline="0" dirty="0"/>
              <a:t>In order </a:t>
            </a:r>
            <a:r>
              <a:rPr lang="en-US" sz="16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 shorten the code, it is possible to specify all the margin properties in one property</a:t>
            </a:r>
            <a:r>
              <a:rPr lang="en-GB" baseline="0" dirty="0"/>
              <a:t>:</a:t>
            </a:r>
            <a:br>
              <a:rPr lang="en-GB" baseline="0" dirty="0"/>
            </a:br>
            <a:r>
              <a:rPr lang="en-GB" baseline="0" dirty="0"/>
              <a:t>~ margin: </a:t>
            </a:r>
            <a:r>
              <a:rPr lang="en-GB" b="1" baseline="0" dirty="0"/>
              <a:t>30px 60px</a:t>
            </a:r>
            <a:r>
              <a:rPr lang="en-GB" baseline="0" dirty="0"/>
              <a:t>; </a:t>
            </a:r>
            <a:r>
              <a:rPr lang="en-GB" b="0" i="1" baseline="0" dirty="0"/>
              <a:t>// This means: The margin on the top and the bottom should be 30 pixels, and on the left and the right – 60 pixels.</a:t>
            </a:r>
          </a:p>
          <a:p>
            <a:r>
              <a:rPr lang="en-GB" baseline="0" dirty="0"/>
              <a:t>~ margin: </a:t>
            </a:r>
            <a:r>
              <a:rPr lang="en-GB" b="1" baseline="0" dirty="0"/>
              <a:t>30px 45px 60px</a:t>
            </a:r>
            <a:r>
              <a:rPr lang="en-GB" baseline="0" dirty="0"/>
              <a:t>; </a:t>
            </a:r>
            <a:r>
              <a:rPr lang="en-GB" i="1" baseline="0" dirty="0"/>
              <a:t>// The margin on the top should be 30 pixels, the left and right should be 45 pixels, and the bottom should be 60 pixels.</a:t>
            </a:r>
          </a:p>
          <a:p>
            <a:r>
              <a:rPr lang="en-GB" baseline="0" dirty="0"/>
              <a:t>~ margin: </a:t>
            </a:r>
            <a:r>
              <a:rPr lang="en-GB" b="1" baseline="0" dirty="0"/>
              <a:t>15px 30px 45px 60px; </a:t>
            </a:r>
            <a:r>
              <a:rPr lang="en-GB" i="1" baseline="0" dirty="0"/>
              <a:t>// The margin on the top should be 15 pixels, the right – 30 pixels, bottom – 45 pixels, left – 60 pixels.</a:t>
            </a:r>
          </a:p>
          <a:p>
            <a:endParaRPr lang="en-GB" i="1" baseline="0" dirty="0"/>
          </a:p>
          <a:p>
            <a:r>
              <a:rPr lang="en-GB" baseline="0" dirty="0"/>
              <a:t>Note that you mustn’t put any other separator than space.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90479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As</a:t>
            </a:r>
            <a:r>
              <a:rPr lang="en-GB" baseline="0" dirty="0"/>
              <a:t> you can see, you can define margins on specific sides with the appropriate properties (e.g. margin-right: 5px). </a:t>
            </a:r>
            <a:r>
              <a:rPr lang="en-GB" i="1" baseline="0" dirty="0"/>
              <a:t> </a:t>
            </a:r>
            <a:r>
              <a:rPr lang="en-GB" i="0" baseline="0" dirty="0"/>
              <a:t>In order </a:t>
            </a:r>
            <a:r>
              <a:rPr lang="en-US" sz="16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 shorten the code, it is possible to specify all the margin properties in one property</a:t>
            </a:r>
            <a:r>
              <a:rPr lang="en-GB" baseline="0" dirty="0"/>
              <a:t>:</a:t>
            </a:r>
            <a:br>
              <a:rPr lang="en-GB" baseline="0" dirty="0"/>
            </a:br>
            <a:r>
              <a:rPr lang="en-GB" baseline="0" dirty="0"/>
              <a:t>~ margin: </a:t>
            </a:r>
            <a:r>
              <a:rPr lang="en-GB" b="1" baseline="0" dirty="0"/>
              <a:t>30px 60px</a:t>
            </a:r>
            <a:r>
              <a:rPr lang="en-GB" baseline="0" dirty="0"/>
              <a:t>; </a:t>
            </a:r>
            <a:r>
              <a:rPr lang="en-GB" b="0" i="1" baseline="0" dirty="0"/>
              <a:t>// This means: The margin on the top and the bottom should be 30 pixels, and on the left and the right – 60 pixels.</a:t>
            </a:r>
          </a:p>
          <a:p>
            <a:r>
              <a:rPr lang="en-GB" baseline="0" dirty="0"/>
              <a:t>~ margin: </a:t>
            </a:r>
            <a:r>
              <a:rPr lang="en-GB" b="1" baseline="0" dirty="0"/>
              <a:t>30px 45px 60px</a:t>
            </a:r>
            <a:r>
              <a:rPr lang="en-GB" baseline="0" dirty="0"/>
              <a:t>; </a:t>
            </a:r>
            <a:r>
              <a:rPr lang="en-GB" i="1" baseline="0" dirty="0"/>
              <a:t>// The margin on the top should be 30 pixels, the left and right should be 45 pixels, and the bottom should be 60 pixels.</a:t>
            </a:r>
          </a:p>
          <a:p>
            <a:r>
              <a:rPr lang="en-GB" baseline="0" dirty="0"/>
              <a:t>~ margin: </a:t>
            </a:r>
            <a:r>
              <a:rPr lang="en-GB" b="1" baseline="0" dirty="0"/>
              <a:t>15px 30px 45px 60px; </a:t>
            </a:r>
            <a:r>
              <a:rPr lang="en-GB" i="1" baseline="0" dirty="0"/>
              <a:t>// The margin on the top should be 15 pixels, the right – 30 pixels, bottom – 45 pixels, left – 60 pixels.</a:t>
            </a:r>
          </a:p>
          <a:p>
            <a:endParaRPr lang="en-GB" i="1" baseline="0" dirty="0"/>
          </a:p>
          <a:p>
            <a:r>
              <a:rPr lang="en-GB" baseline="0" dirty="0"/>
              <a:t>Note that you mustn’t put any other separator than space.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78534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As</a:t>
            </a:r>
            <a:r>
              <a:rPr lang="en-GB" baseline="0" dirty="0"/>
              <a:t> you can see, you can define margins on specific sides with the appropriate properties (e.g. margin-right: 5px). </a:t>
            </a:r>
            <a:r>
              <a:rPr lang="en-GB" i="1" baseline="0" dirty="0"/>
              <a:t> </a:t>
            </a:r>
            <a:r>
              <a:rPr lang="en-GB" i="0" baseline="0" dirty="0"/>
              <a:t>In order </a:t>
            </a:r>
            <a:r>
              <a:rPr lang="en-US" sz="16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 shorten the code, it is possible to specify all the margin properties in one property</a:t>
            </a:r>
            <a:r>
              <a:rPr lang="en-GB" baseline="0" dirty="0"/>
              <a:t>:</a:t>
            </a:r>
            <a:br>
              <a:rPr lang="en-GB" baseline="0" dirty="0"/>
            </a:br>
            <a:r>
              <a:rPr lang="en-GB" baseline="0" dirty="0"/>
              <a:t>~ margin: </a:t>
            </a:r>
            <a:r>
              <a:rPr lang="en-GB" b="1" baseline="0" dirty="0"/>
              <a:t>30px 60px</a:t>
            </a:r>
            <a:r>
              <a:rPr lang="en-GB" baseline="0" dirty="0"/>
              <a:t>; </a:t>
            </a:r>
            <a:r>
              <a:rPr lang="en-GB" b="0" i="1" baseline="0" dirty="0"/>
              <a:t>// This means: The margin on the top and the bottom should be 30 pixels, and on the left and the right – 60 pixels.</a:t>
            </a:r>
          </a:p>
          <a:p>
            <a:r>
              <a:rPr lang="en-GB" baseline="0" dirty="0"/>
              <a:t>~ margin: </a:t>
            </a:r>
            <a:r>
              <a:rPr lang="en-GB" b="1" baseline="0" dirty="0"/>
              <a:t>30px 45px 60px</a:t>
            </a:r>
            <a:r>
              <a:rPr lang="en-GB" baseline="0" dirty="0"/>
              <a:t>; </a:t>
            </a:r>
            <a:r>
              <a:rPr lang="en-GB" i="1" baseline="0" dirty="0"/>
              <a:t>// The margin on the top should be 30 pixels, the left and right should be 45 pixels, and the bottom should be 60 pixels.</a:t>
            </a:r>
          </a:p>
          <a:p>
            <a:r>
              <a:rPr lang="en-GB" baseline="0" dirty="0"/>
              <a:t>~ margin: </a:t>
            </a:r>
            <a:r>
              <a:rPr lang="en-GB" b="1" baseline="0" dirty="0"/>
              <a:t>15px 30px 45px 60px; </a:t>
            </a:r>
            <a:r>
              <a:rPr lang="en-GB" i="1" baseline="0" dirty="0"/>
              <a:t>// The margin on the top should be 15 pixels, the right – 30 pixels, bottom – 45 pixels, left – 60 pixels.</a:t>
            </a:r>
          </a:p>
          <a:p>
            <a:endParaRPr lang="en-GB" i="1" baseline="0" dirty="0"/>
          </a:p>
          <a:p>
            <a:r>
              <a:rPr lang="en-GB" baseline="0" dirty="0"/>
              <a:t>Note that you mustn’t put any other separator than space.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736328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773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93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57189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94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938793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95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44829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92467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22397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81626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34676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18730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72791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95186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acebook.com/SoftwareUniversity" TargetMode="External"/><Relationship Id="rId13" Type="http://schemas.openxmlformats.org/officeDocument/2006/relationships/image" Target="../media/image6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judge.softuni.bg/" TargetMode="External"/><Relationship Id="rId12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forum.softuni.bg/" TargetMode="External"/><Relationship Id="rId11" Type="http://schemas.openxmlformats.org/officeDocument/2006/relationships/hyperlink" Target="http://www.introprogramming.info/" TargetMode="External"/><Relationship Id="rId5" Type="http://schemas.openxmlformats.org/officeDocument/2006/relationships/hyperlink" Target="http://www.nakov.com/" TargetMode="External"/><Relationship Id="rId10" Type="http://schemas.openxmlformats.org/officeDocument/2006/relationships/hyperlink" Target="http://www.youtube.com/SoftwareUniversity" TargetMode="External"/><Relationship Id="rId4" Type="http://schemas.openxmlformats.org/officeDocument/2006/relationships/hyperlink" Target="http://softuni.org/" TargetMode="External"/><Relationship Id="rId9" Type="http://schemas.openxmlformats.org/officeDocument/2006/relationships/hyperlink" Target="https://twitter.com/softunibg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9/16/2017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E192202-9B24-493C-8312-968F3ACF571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2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2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1AA925-B275-4EF4-A1A1-81BB8DFF57E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3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4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5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6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7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8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9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0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1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19" name="Rectangle 18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6600" b="1" kern="1200" noProof="0" dirty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Questions?</a:t>
            </a:r>
            <a:endParaRPr lang="en-US" sz="66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18FE8BC-4DCD-4054-BF98-3C71324BD5E9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5AF4AD3-5013-4A96-BA41-D2178852622C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67714">
            <a:off x="504277" y="2018007"/>
            <a:ext cx="2849278" cy="3305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7996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9/16/2017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72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softuni.org/" TargetMode="External"/><Relationship Id="rId5" Type="http://schemas.openxmlformats.org/officeDocument/2006/relationships/image" Target="../media/image7.png"/><Relationship Id="rId10" Type="http://schemas.openxmlformats.org/officeDocument/2006/relationships/image" Target="../media/image11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slide" Target="slide4.xml"/><Relationship Id="rId7" Type="http://schemas.openxmlformats.org/officeDocument/2006/relationships/slide" Target="slide48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slide" Target="slide17.xml"/><Relationship Id="rId4" Type="http://schemas.openxmlformats.org/officeDocument/2006/relationships/image" Target="../media/image13.png"/><Relationship Id="rId9" Type="http://schemas.openxmlformats.org/officeDocument/2006/relationships/slide" Target="slide5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png"/><Relationship Id="rId5" Type="http://schemas.openxmlformats.org/officeDocument/2006/relationships/image" Target="../media/image42.png"/><Relationship Id="rId4" Type="http://schemas.openxmlformats.org/officeDocument/2006/relationships/image" Target="../media/image25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gif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9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hyperlink" Target="http://www.indeavr.com/" TargetMode="External"/><Relationship Id="rId13" Type="http://schemas.openxmlformats.org/officeDocument/2006/relationships/image" Target="../media/image75.png"/><Relationship Id="rId18" Type="http://schemas.openxmlformats.org/officeDocument/2006/relationships/hyperlink" Target="https://netpeak.net/" TargetMode="External"/><Relationship Id="rId3" Type="http://schemas.openxmlformats.org/officeDocument/2006/relationships/hyperlink" Target="https://softuni.bg/courses/csharp-web-development-basics" TargetMode="External"/><Relationship Id="rId7" Type="http://schemas.openxmlformats.org/officeDocument/2006/relationships/image" Target="../media/image72.png"/><Relationship Id="rId12" Type="http://schemas.openxmlformats.org/officeDocument/2006/relationships/hyperlink" Target="http://www.superhosting.bg/" TargetMode="External"/><Relationship Id="rId17" Type="http://schemas.openxmlformats.org/officeDocument/2006/relationships/image" Target="../media/image77.png"/><Relationship Id="rId2" Type="http://schemas.openxmlformats.org/officeDocument/2006/relationships/notesSlide" Target="../notesSlides/notesSlide27.xml"/><Relationship Id="rId16" Type="http://schemas.openxmlformats.org/officeDocument/2006/relationships/hyperlink" Target="http://www.softwaregroup-bg.com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smartit.bg/" TargetMode="External"/><Relationship Id="rId11" Type="http://schemas.openxmlformats.org/officeDocument/2006/relationships/image" Target="../media/image74.png"/><Relationship Id="rId5" Type="http://schemas.openxmlformats.org/officeDocument/2006/relationships/image" Target="../media/image71.png"/><Relationship Id="rId15" Type="http://schemas.openxmlformats.org/officeDocument/2006/relationships/image" Target="../media/image76.png"/><Relationship Id="rId10" Type="http://schemas.openxmlformats.org/officeDocument/2006/relationships/hyperlink" Target="http://www.infragistics.com/" TargetMode="External"/><Relationship Id="rId19" Type="http://schemas.openxmlformats.org/officeDocument/2006/relationships/image" Target="../media/image78.png"/><Relationship Id="rId4" Type="http://schemas.openxmlformats.org/officeDocument/2006/relationships/hyperlink" Target="http://xs-software.com/" TargetMode="External"/><Relationship Id="rId9" Type="http://schemas.openxmlformats.org/officeDocument/2006/relationships/image" Target="../media/image73.png"/><Relationship Id="rId14" Type="http://schemas.openxmlformats.org/officeDocument/2006/relationships/hyperlink" Target="http://www.telenor.bg/" TargetMode="Externa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hyperlink" Target="http://www.facebook.com/SoftwareUniversity" TargetMode="External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79.png"/><Relationship Id="rId12" Type="http://schemas.openxmlformats.org/officeDocument/2006/relationships/image" Target="../media/image8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82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81.png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8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579812" y="457200"/>
            <a:ext cx="7910299" cy="1476352"/>
          </a:xfrm>
        </p:spPr>
        <p:txBody>
          <a:bodyPr>
            <a:normAutofit fontScale="90000"/>
          </a:bodyPr>
          <a:lstStyle/>
          <a:p>
            <a:r>
              <a:rPr lang="en-US" dirty="0"/>
              <a:t>Web Fundamentals Introduction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579812" y="1965299"/>
            <a:ext cx="7910299" cy="131130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Hypertext Markup Language,</a:t>
            </a:r>
          </a:p>
          <a:p>
            <a:r>
              <a:rPr lang="en-US" dirty="0"/>
              <a:t>Cascading Style Sheets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684212" y="4583300"/>
            <a:ext cx="3187613" cy="525135"/>
          </a:xfrm>
        </p:spPr>
        <p:txBody>
          <a:bodyPr/>
          <a:lstStyle/>
          <a:p>
            <a:r>
              <a:rPr lang="en-US" dirty="0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84213" y="5053199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684212" y="5499803"/>
            <a:ext cx="3187613" cy="363552"/>
          </a:xfrm>
        </p:spPr>
        <p:txBody>
          <a:bodyPr/>
          <a:lstStyle/>
          <a:p>
            <a:r>
              <a:rPr lang="en-US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684212" y="5840965"/>
            <a:ext cx="3187613" cy="331235"/>
          </a:xfrm>
        </p:spPr>
        <p:txBody>
          <a:bodyPr/>
          <a:lstStyle/>
          <a:p>
            <a:r>
              <a:rPr lang="en-US" dirty="0">
                <a:hlinkClick r:id="rId3"/>
              </a:rPr>
              <a:t>http://softuni.bg</a:t>
            </a:r>
            <a:endParaRPr lang="en-US" dirty="0"/>
          </a:p>
        </p:txBody>
      </p:sp>
      <p:pic>
        <p:nvPicPr>
          <p:cNvPr id="1028" name="Picture 4" title="CC-BY-NC-SA License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5783" y="3219091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sp>
        <p:nvSpPr>
          <p:cNvPr id="15" name="TextBox 14"/>
          <p:cNvSpPr txBox="1"/>
          <p:nvPr/>
        </p:nvSpPr>
        <p:spPr>
          <a:xfrm rot="1406103">
            <a:off x="4866374" y="3561172"/>
            <a:ext cx="2073516" cy="1036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Web </a:t>
            </a:r>
          </a:p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Fundamentals</a:t>
            </a:r>
          </a:p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Introduction</a:t>
            </a:r>
          </a:p>
        </p:txBody>
      </p:sp>
      <p:pic>
        <p:nvPicPr>
          <p:cNvPr id="17" name="Picture 16">
            <a:hlinkClick r:id="rId6" tooltip="Software University Foundation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783" y="2205368"/>
            <a:ext cx="2175525" cy="5426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038" name="Picture 14" descr="Резултат с изображение за html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9812" y="3711338"/>
            <a:ext cx="2460862" cy="2460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Резултат с изображение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6091" y="3711338"/>
            <a:ext cx="2048668" cy="2460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E7117D5-A2CB-4F00-8F74-2FA38062E6B4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50162" y="4191000"/>
            <a:ext cx="2253081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First HTML Page – Example</a:t>
            </a: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622410" y="1492819"/>
            <a:ext cx="10944002" cy="495786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&lt;!DOCTYPE html&gt;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&lt;head&gt;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&lt;title&gt;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HTML Example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&lt;/title&gt;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&lt;/head&gt;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  <p:sp>
        <p:nvSpPr>
          <p:cNvPr id="6" name="AutoShape 25"/>
          <p:cNvSpPr>
            <a:spLocks noChangeArrowheads="1"/>
          </p:cNvSpPr>
          <p:nvPr/>
        </p:nvSpPr>
        <p:spPr bwMode="auto">
          <a:xfrm>
            <a:off x="3046412" y="4083186"/>
            <a:ext cx="3687155" cy="1295118"/>
          </a:xfrm>
          <a:prstGeom prst="wedgeRoundRectCallout">
            <a:avLst>
              <a:gd name="adj1" fmla="val -67129"/>
              <a:gd name="adj2" fmla="val -10826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Specifies a title for the document</a:t>
            </a:r>
            <a:endParaRPr lang="bg-BG" sz="2800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b="74350"/>
          <a:stretch/>
        </p:blipFill>
        <p:spPr>
          <a:xfrm>
            <a:off x="7237411" y="1904999"/>
            <a:ext cx="3838575" cy="533401"/>
          </a:xfrm>
          <a:prstGeom prst="roundRect">
            <a:avLst>
              <a:gd name="adj" fmla="val 2728"/>
            </a:avLst>
          </a:prstGeom>
        </p:spPr>
      </p:pic>
      <p:sp>
        <p:nvSpPr>
          <p:cNvPr id="11" name="Rectangle 10"/>
          <p:cNvSpPr/>
          <p:nvPr/>
        </p:nvSpPr>
        <p:spPr>
          <a:xfrm>
            <a:off x="2894012" y="2831462"/>
            <a:ext cx="2362200" cy="560640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cxnSp>
        <p:nvCxnSpPr>
          <p:cNvPr id="12" name="Straight Arrow Connector 11"/>
          <p:cNvCxnSpPr>
            <a:cxnSpLocks/>
          </p:cNvCxnSpPr>
          <p:nvPr/>
        </p:nvCxnSpPr>
        <p:spPr>
          <a:xfrm flipV="1">
            <a:off x="5256212" y="2057400"/>
            <a:ext cx="2286000" cy="774062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0168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First HTML Page – Example</a:t>
            </a: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622410" y="1492819"/>
            <a:ext cx="10944002" cy="452698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&lt;!DOCTYPE html&gt;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&lt;head&gt;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&lt;title&gt;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HTML Example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&lt;/title&gt;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&lt;/head&gt;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&lt;body&gt;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&lt;/body&gt;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  <p:sp>
        <p:nvSpPr>
          <p:cNvPr id="6" name="AutoShape 25"/>
          <p:cNvSpPr>
            <a:spLocks noChangeArrowheads="1"/>
          </p:cNvSpPr>
          <p:nvPr/>
        </p:nvSpPr>
        <p:spPr bwMode="auto">
          <a:xfrm>
            <a:off x="3134035" y="3962400"/>
            <a:ext cx="3687155" cy="1295118"/>
          </a:xfrm>
          <a:prstGeom prst="wedgeRoundRectCallout">
            <a:avLst>
              <a:gd name="adj1" fmla="val -71872"/>
              <a:gd name="adj2" fmla="val -4455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2800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Contains the visible page content</a:t>
            </a:r>
            <a:endParaRPr lang="bg-BG" sz="2800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b="74350"/>
          <a:stretch/>
        </p:blipFill>
        <p:spPr>
          <a:xfrm>
            <a:off x="7237411" y="1904999"/>
            <a:ext cx="3838575" cy="533401"/>
          </a:xfrm>
          <a:prstGeom prst="roundRect">
            <a:avLst>
              <a:gd name="adj" fmla="val 2728"/>
            </a:avLst>
          </a:prstGeom>
        </p:spPr>
      </p:pic>
    </p:spTree>
    <p:extLst>
      <p:ext uri="{BB962C8B-B14F-4D97-AF65-F5344CB8AC3E}">
        <p14:creationId xmlns:p14="http://schemas.microsoft.com/office/powerpoint/2010/main" val="3655650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First HTML Page – Example</a:t>
            </a: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622410" y="1492819"/>
            <a:ext cx="10944002" cy="452698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&lt;!DOCTYPE html&gt;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&lt;head&gt;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&lt;title&gt;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HTML Example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&lt;/title&gt;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&lt;/head&gt;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&lt;body&gt;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&lt;h1&gt;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Hello HTML!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&lt;/h1&gt;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&lt;/body&gt;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  <p:sp>
        <p:nvSpPr>
          <p:cNvPr id="6" name="AutoShape 25"/>
          <p:cNvSpPr>
            <a:spLocks noChangeArrowheads="1"/>
          </p:cNvSpPr>
          <p:nvPr/>
        </p:nvSpPr>
        <p:spPr bwMode="auto">
          <a:xfrm>
            <a:off x="3884612" y="4977283"/>
            <a:ext cx="3687155" cy="1295118"/>
          </a:xfrm>
          <a:prstGeom prst="wedgeRoundRectCallout">
            <a:avLst>
              <a:gd name="adj1" fmla="val -96785"/>
              <a:gd name="adj2" fmla="val -8045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Defines a large heading</a:t>
            </a:r>
            <a:endParaRPr lang="bg-BG" sz="2800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b="30380"/>
          <a:stretch/>
        </p:blipFill>
        <p:spPr>
          <a:xfrm>
            <a:off x="7238282" y="1905001"/>
            <a:ext cx="3838575" cy="1447800"/>
          </a:xfrm>
          <a:prstGeom prst="roundRect">
            <a:avLst>
              <a:gd name="adj" fmla="val 2728"/>
            </a:avLst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b="74350"/>
          <a:stretch/>
        </p:blipFill>
        <p:spPr>
          <a:xfrm>
            <a:off x="7237411" y="1904999"/>
            <a:ext cx="3838575" cy="533401"/>
          </a:xfrm>
          <a:prstGeom prst="roundRect">
            <a:avLst>
              <a:gd name="adj" fmla="val 2728"/>
            </a:avLst>
          </a:prstGeom>
        </p:spPr>
      </p:pic>
    </p:spTree>
    <p:extLst>
      <p:ext uri="{BB962C8B-B14F-4D97-AF65-F5344CB8AC3E}">
        <p14:creationId xmlns:p14="http://schemas.microsoft.com/office/powerpoint/2010/main" val="3586899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First HTML Page – Example</a:t>
            </a: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622410" y="1492819"/>
            <a:ext cx="10944002" cy="452698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&lt;!DOCTYPE html&gt;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&lt;head&gt;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&lt;title&gt;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HTML Example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&lt;/title&gt;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&lt;/head&gt;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&lt;body&gt;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&lt;h1&gt;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Hello HTML!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&lt;/h1&gt;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HTML describes formatted text using tags.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&lt;/p&gt;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&lt;/body&gt;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7412" y="1905000"/>
            <a:ext cx="3838575" cy="2079571"/>
          </a:xfrm>
          <a:prstGeom prst="roundRect">
            <a:avLst>
              <a:gd name="adj" fmla="val 2728"/>
            </a:avLst>
          </a:prstGeom>
        </p:spPr>
      </p:pic>
      <p:sp>
        <p:nvSpPr>
          <p:cNvPr id="6" name="AutoShape 25"/>
          <p:cNvSpPr>
            <a:spLocks noChangeArrowheads="1"/>
          </p:cNvSpPr>
          <p:nvPr/>
        </p:nvSpPr>
        <p:spPr bwMode="auto">
          <a:xfrm>
            <a:off x="4113212" y="5229884"/>
            <a:ext cx="3687155" cy="1295118"/>
          </a:xfrm>
          <a:prstGeom prst="wedgeRoundRectCallout">
            <a:avLst>
              <a:gd name="adj1" fmla="val -105729"/>
              <a:gd name="adj2" fmla="val -6656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Defines a paragraph</a:t>
            </a:r>
            <a:endParaRPr lang="bg-BG" sz="2800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b="30380"/>
          <a:stretch/>
        </p:blipFill>
        <p:spPr>
          <a:xfrm>
            <a:off x="7238282" y="1905001"/>
            <a:ext cx="3838575" cy="1447800"/>
          </a:xfrm>
          <a:prstGeom prst="roundRect">
            <a:avLst>
              <a:gd name="adj" fmla="val 2728"/>
            </a:avLst>
          </a:prstGeom>
        </p:spPr>
      </p:pic>
    </p:spTree>
    <p:extLst>
      <p:ext uri="{BB962C8B-B14F-4D97-AF65-F5344CB8AC3E}">
        <p14:creationId xmlns:p14="http://schemas.microsoft.com/office/powerpoint/2010/main" val="3124394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HTML5 To Create a 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In HTML5 there are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semantic</a:t>
            </a:r>
            <a:r>
              <a:rPr lang="en-US" dirty="0"/>
              <a:t> tags for layout</a:t>
            </a:r>
          </a:p>
          <a:p>
            <a:pPr lvl="1"/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&lt;header&gt;</a:t>
            </a:r>
            <a:r>
              <a:rPr lang="en-US" noProof="1">
                <a:solidFill>
                  <a:srgbClr val="EBFFD2"/>
                </a:solidFill>
              </a:rPr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&lt;footer&gt;</a:t>
            </a:r>
            <a:r>
              <a:rPr lang="en-US" noProof="1">
                <a:solidFill>
                  <a:srgbClr val="EBFFD2"/>
                </a:solidFill>
              </a:rPr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&lt;nav&gt;</a:t>
            </a:r>
            <a:r>
              <a:rPr lang="en-US" noProof="1">
                <a:solidFill>
                  <a:srgbClr val="EBFFD2"/>
                </a:solidFill>
              </a:rPr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&lt;aside&gt;</a:t>
            </a:r>
            <a:r>
              <a:rPr lang="en-US" noProof="1">
                <a:solidFill>
                  <a:srgbClr val="EBFFD2"/>
                </a:solidFill>
              </a:rPr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&lt;section&gt;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477810" y="6553200"/>
            <a:ext cx="609441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6856412" y="2514600"/>
            <a:ext cx="4648200" cy="3810000"/>
            <a:chOff x="531812" y="2286000"/>
            <a:chExt cx="4648200" cy="3810000"/>
          </a:xfrm>
        </p:grpSpPr>
        <p:sp>
          <p:nvSpPr>
            <p:cNvPr id="8" name="Rectangle 7"/>
            <p:cNvSpPr/>
            <p:nvPr/>
          </p:nvSpPr>
          <p:spPr>
            <a:xfrm>
              <a:off x="531812" y="2286000"/>
              <a:ext cx="4648200" cy="3810000"/>
            </a:xfrm>
            <a:prstGeom prst="rect">
              <a:avLst/>
            </a:prstGeom>
            <a:solidFill>
              <a:schemeClr val="accent1">
                <a:alpha val="1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 dirty="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684212" y="3124200"/>
              <a:ext cx="4343400" cy="533400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800" dirty="0"/>
                <a:t>Navigation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684212" y="3810000"/>
              <a:ext cx="2743200" cy="1447800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800" dirty="0"/>
                <a:t>Content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684212" y="5415280"/>
              <a:ext cx="4343400" cy="533400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800" dirty="0"/>
                <a:t>Footer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579812" y="3810000"/>
              <a:ext cx="1447800" cy="1447800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800" dirty="0"/>
                <a:t>Sidebar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684212" y="2438400"/>
              <a:ext cx="4343400" cy="533400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800" dirty="0"/>
                <a:t>Logo + Header</a:t>
              </a:r>
            </a:p>
          </p:txBody>
        </p:sp>
      </p:grp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531812" y="2538948"/>
            <a:ext cx="5791198" cy="378565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&lt;head&gt; … &lt;/head&gt;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&lt;body&gt;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&lt;header&gt; … &lt;/header&gt;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&lt;nav&gt; … &lt;/nav&gt;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&lt;aside&gt; … &lt;/aside&gt;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&lt;section&gt; … &lt;/section&gt;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&lt;footer&gt; … &lt;/footer&gt;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&lt;/body&gt;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</p:spTree>
    <p:extLst>
      <p:ext uri="{BB962C8B-B14F-4D97-AF65-F5344CB8AC3E}">
        <p14:creationId xmlns:p14="http://schemas.microsoft.com/office/powerpoint/2010/main" val="3376739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618999" cy="5570355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dirty="0"/>
              <a:t>Create your first Web page: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File name: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welcome.html</a:t>
            </a:r>
            <a:endParaRPr lang="en-US" dirty="0"/>
          </a:p>
          <a:p>
            <a:pPr lvl="1">
              <a:lnSpc>
                <a:spcPct val="120000"/>
              </a:lnSpc>
            </a:pPr>
            <a:r>
              <a:rPr lang="en-US" dirty="0"/>
              <a:t>Title: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Welcome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Paragraph of text: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 am learning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HTML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and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CSS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!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Hint</a:t>
            </a:r>
            <a:r>
              <a:rPr lang="en-US" dirty="0"/>
              <a:t>: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You can use as a basis the html structure from the previous slides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For bolder text use the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&lt;strong&gt;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 </a:t>
            </a:r>
            <a:r>
              <a:rPr lang="en-US" dirty="0"/>
              <a:t>tag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Welcome</a:t>
            </a:r>
            <a:r>
              <a:rPr lang="bg-BG" dirty="0"/>
              <a:t> </a:t>
            </a:r>
            <a:r>
              <a:rPr lang="en-US" dirty="0"/>
              <a:t>to HTML</a:t>
            </a:r>
          </a:p>
        </p:txBody>
      </p:sp>
    </p:spTree>
    <p:extLst>
      <p:ext uri="{BB962C8B-B14F-4D97-AF65-F5344CB8AC3E}">
        <p14:creationId xmlns:p14="http://schemas.microsoft.com/office/powerpoint/2010/main" val="3240694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Welcome</a:t>
            </a:r>
            <a:r>
              <a:rPr lang="bg-BG" dirty="0"/>
              <a:t> </a:t>
            </a:r>
            <a:r>
              <a:rPr lang="en-US" dirty="0"/>
              <a:t>to HTML - Solution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08012" y="1981005"/>
            <a:ext cx="10958400" cy="404910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&lt;!DOCTYPE html&gt;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&lt;head&gt;    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&lt;title&gt;Welcome&lt;/title&gt;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&lt;/head&gt;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&lt;body&gt;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&lt;p&gt;I am learning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&lt;strong&gt;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HTML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&lt;/strong&gt; 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and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&lt;strong&gt;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CSS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&lt;/strong&gt;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!&lt;/p&gt;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&lt;/body&gt;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08012" y="1447800"/>
            <a:ext cx="10958400" cy="533205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welcome.html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7412" y="2136149"/>
            <a:ext cx="3733800" cy="2079047"/>
          </a:xfrm>
          <a:prstGeom prst="roundRect">
            <a:avLst>
              <a:gd name="adj" fmla="val 3429"/>
            </a:avLst>
          </a:prstGeom>
        </p:spPr>
      </p:pic>
    </p:spTree>
    <p:extLst>
      <p:ext uri="{BB962C8B-B14F-4D97-AF65-F5344CB8AC3E}">
        <p14:creationId xmlns:p14="http://schemas.microsoft.com/office/powerpoint/2010/main" val="449539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Tags in HTML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Widely Used Tags in Most Websites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3355948" y="1325848"/>
            <a:ext cx="5066447" cy="2894339"/>
            <a:chOff x="3355948" y="1325848"/>
            <a:chExt cx="5066447" cy="2894339"/>
          </a:xfrm>
        </p:grpSpPr>
        <p:sp>
          <p:nvSpPr>
            <p:cNvPr id="8" name="TextBox 7"/>
            <p:cNvSpPr txBox="1"/>
            <p:nvPr/>
          </p:nvSpPr>
          <p:spPr>
            <a:xfrm rot="1008642">
              <a:off x="4055211" y="1858795"/>
              <a:ext cx="99418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noProof="1">
                  <a:solidFill>
                    <a:schemeClr val="tx2"/>
                  </a:solidFill>
                </a:rPr>
                <a:t>&lt;div&gt;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 rot="20516259">
              <a:off x="5363366" y="3696967"/>
              <a:ext cx="136947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noProof="1">
                  <a:solidFill>
                    <a:schemeClr val="tx2"/>
                  </a:solidFill>
                </a:rPr>
                <a:t>&lt;script&gt;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 rot="699201">
              <a:off x="3816310" y="3287475"/>
              <a:ext cx="155549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noProof="1">
                  <a:solidFill>
                    <a:schemeClr val="tx2"/>
                  </a:solidFill>
                </a:rPr>
                <a:t>&lt;button&gt;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 rot="21098724">
              <a:off x="7707135" y="2704192"/>
              <a:ext cx="71526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noProof="1">
                  <a:solidFill>
                    <a:schemeClr val="tx2"/>
                  </a:solidFill>
                </a:rPr>
                <a:t>&lt;a&gt;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 rot="20856118">
              <a:off x="3355948" y="2490187"/>
              <a:ext cx="124906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noProof="1">
                  <a:solidFill>
                    <a:schemeClr val="tx2"/>
                  </a:solidFill>
                </a:rPr>
                <a:t>&lt;span&gt;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 rot="630690">
              <a:off x="7355297" y="2158688"/>
              <a:ext cx="72006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noProof="1">
                  <a:solidFill>
                    <a:schemeClr val="tx2"/>
                  </a:solidFill>
                </a:rPr>
                <a:t>&lt;li&gt;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 rot="20050254">
              <a:off x="6395820" y="2439426"/>
              <a:ext cx="82426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noProof="1">
                  <a:solidFill>
                    <a:schemeClr val="tx2"/>
                  </a:solidFill>
                </a:rPr>
                <a:t>&lt;ul&gt;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 rot="21240044">
              <a:off x="6055547" y="1603556"/>
              <a:ext cx="161614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noProof="1">
                  <a:solidFill>
                    <a:schemeClr val="tx2"/>
                  </a:solidFill>
                </a:rPr>
                <a:t>&lt;section&gt;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 rot="21110687">
              <a:off x="4993895" y="1325848"/>
              <a:ext cx="91563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noProof="1">
                  <a:solidFill>
                    <a:schemeClr val="tx2"/>
                  </a:solidFill>
                </a:rPr>
                <a:t>&lt;h1&gt;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 rot="255400">
              <a:off x="6645181" y="3102425"/>
              <a:ext cx="148592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noProof="1">
                  <a:solidFill>
                    <a:schemeClr val="tx2"/>
                  </a:solidFill>
                </a:rPr>
                <a:t>&lt;strong&gt;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 rot="826208">
              <a:off x="4994512" y="2894448"/>
              <a:ext cx="133402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noProof="1">
                  <a:solidFill>
                    <a:schemeClr val="tx2"/>
                  </a:solidFill>
                </a:rPr>
                <a:t>&lt;input&gt;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 rot="161718">
              <a:off x="5065345" y="2194557"/>
              <a:ext cx="109356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noProof="1">
                  <a:solidFill>
                    <a:schemeClr val="tx2"/>
                  </a:solidFill>
                </a:rPr>
                <a:t>&lt;img&gt;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350566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Headings</a:t>
            </a:r>
          </a:p>
        </p:txBody>
      </p:sp>
      <p:sp>
        <p:nvSpPr>
          <p:cNvPr id="5" name="Content Placeholder 13"/>
          <p:cNvSpPr txBox="1">
            <a:spLocks/>
          </p:cNvSpPr>
          <p:nvPr/>
        </p:nvSpPr>
        <p:spPr>
          <a:xfrm>
            <a:off x="190413" y="1066800"/>
            <a:ext cx="11804822" cy="5570355"/>
          </a:xfrm>
          <a:prstGeom prst="rect">
            <a:avLst/>
          </a:prstGeom>
        </p:spPr>
        <p:txBody>
          <a:bodyPr vert="horz" lIns="108000" tIns="36000" rIns="108000" bIns="36000" rtlCol="0">
            <a:normAutofit lnSpcReduction="10000"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Headings:</a:t>
            </a:r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r>
              <a:rPr lang="en-US" sz="3200" dirty="0"/>
              <a:t>Headings help with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page structure</a:t>
            </a:r>
            <a:r>
              <a:rPr lang="en-US" sz="3200" dirty="0"/>
              <a:t>, as in Microsoft Word</a:t>
            </a:r>
          </a:p>
          <a:p>
            <a:r>
              <a:rPr lang="en-US" sz="3200" dirty="0"/>
              <a:t>Html has six different HTML headings</a:t>
            </a:r>
          </a:p>
          <a:p>
            <a:pPr lvl="1"/>
            <a:r>
              <a:rPr lang="en-GB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&lt;h1&gt;</a:t>
            </a:r>
            <a:r>
              <a:rPr lang="en-GB" dirty="0"/>
              <a:t> defines the </a:t>
            </a:r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most important </a:t>
            </a:r>
            <a:r>
              <a:rPr lang="en-GB" dirty="0"/>
              <a:t>heading. </a:t>
            </a:r>
          </a:p>
          <a:p>
            <a:pPr lvl="1"/>
            <a:r>
              <a:rPr lang="en-GB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&lt;h6&gt;</a:t>
            </a:r>
            <a:r>
              <a:rPr lang="en-GB" dirty="0"/>
              <a:t> defines the </a:t>
            </a:r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least important </a:t>
            </a:r>
            <a:r>
              <a:rPr lang="en-GB" dirty="0"/>
              <a:t>heading.</a:t>
            </a:r>
            <a:endParaRPr lang="en-US" sz="3000" dirty="0"/>
          </a:p>
          <a:p>
            <a:endParaRPr lang="en-US" sz="3200" dirty="0"/>
          </a:p>
          <a:p>
            <a:endParaRPr lang="en-US" sz="3200" dirty="0"/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836612" y="1747379"/>
            <a:ext cx="10515598" cy="194165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ru-RU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&lt;h1&gt;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First Heading</a:t>
            </a:r>
            <a:r>
              <a:rPr lang="ru-RU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Biggest</a:t>
            </a:r>
            <a:r>
              <a:rPr lang="ru-RU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ru-RU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&lt;/h1&gt;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ru-RU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&lt;h2&gt;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Second Heading</a:t>
            </a:r>
            <a:r>
              <a:rPr lang="ru-RU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Smaller</a:t>
            </a:r>
            <a:r>
              <a:rPr lang="ru-RU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ru-RU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&lt;/h2&gt;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ru-RU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&lt;h3&gt;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Third Heading</a:t>
            </a:r>
            <a:r>
              <a:rPr lang="ru-RU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Even Smaller</a:t>
            </a:r>
            <a:r>
              <a:rPr lang="ru-RU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ru-RU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&lt;/h3&gt;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ru-RU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&lt;h4&gt;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Fourth Heading</a:t>
            </a:r>
            <a:r>
              <a:rPr lang="ru-RU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Smallest</a:t>
            </a:r>
            <a:r>
              <a:rPr lang="ru-RU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ru-RU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&lt;/h4&gt;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t="10630" r="61878" b="52223"/>
          <a:stretch/>
        </p:blipFill>
        <p:spPr>
          <a:xfrm>
            <a:off x="8362951" y="1751206"/>
            <a:ext cx="3554123" cy="194807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t="10630" r="61878" b="79118"/>
          <a:stretch/>
        </p:blipFill>
        <p:spPr>
          <a:xfrm>
            <a:off x="8373908" y="1751207"/>
            <a:ext cx="3535439" cy="53479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t="10657" r="61878" b="69170"/>
          <a:stretch/>
        </p:blipFill>
        <p:spPr>
          <a:xfrm>
            <a:off x="8373907" y="1747379"/>
            <a:ext cx="3535439" cy="105235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/>
          <a:srcRect t="10631" r="61878" b="60025"/>
          <a:stretch/>
        </p:blipFill>
        <p:spPr>
          <a:xfrm>
            <a:off x="8362951" y="1752170"/>
            <a:ext cx="3554124" cy="1538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637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618999" cy="5570355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dirty="0"/>
              <a:t>Create a Web page with </a:t>
            </a:r>
            <a:br>
              <a:rPr lang="en-US" dirty="0"/>
            </a:br>
            <a:r>
              <a:rPr lang="en-US" dirty="0"/>
              <a:t>five headings: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Heading for the whole page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&lt;h1&gt;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Four smaller headings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&lt;h2&gt;</a:t>
            </a:r>
            <a:r>
              <a:rPr lang="en-US" dirty="0"/>
              <a:t> to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&lt;h5&gt;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Hint</a:t>
            </a:r>
            <a:r>
              <a:rPr lang="en-US" dirty="0"/>
              <a:t>: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Use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&lt;h1&gt;</a:t>
            </a:r>
            <a:r>
              <a:rPr lang="en-US" dirty="0"/>
              <a:t> to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&lt;h5&gt;</a:t>
            </a:r>
            <a:r>
              <a:rPr lang="en-US" b="1" dirty="0"/>
              <a:t> </a:t>
            </a:r>
            <a:r>
              <a:rPr lang="en-US" dirty="0"/>
              <a:t>tags</a:t>
            </a:r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</a:t>
            </a:r>
            <a:r>
              <a:rPr lang="en-GB" dirty="0"/>
              <a:t>Headings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r="66254" b="44444"/>
          <a:stretch/>
        </p:blipFill>
        <p:spPr>
          <a:xfrm>
            <a:off x="7237412" y="1140232"/>
            <a:ext cx="4113213" cy="3809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920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87ADC7-1BB8-4483-8FB1-4C26B9AB51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860C917-AF6E-44CE-965F-F0B4F37BA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</a:p>
        </p:txBody>
      </p:sp>
      <mc:AlternateContent xmlns:mc="http://schemas.openxmlformats.org/markup-compatibility/2006">
        <mc:Choice xmlns:psez="http://schemas.microsoft.com/office/powerpoint/2016/sectionzoom" Requires="psez">
          <p:graphicFrame>
            <p:nvGraphicFramePr>
              <p:cNvPr id="6" name="Section Zoom 5">
                <a:extLst>
                  <a:ext uri="{FF2B5EF4-FFF2-40B4-BE49-F238E27FC236}">
                    <a16:creationId xmlns:a16="http://schemas.microsoft.com/office/drawing/2014/main" id="{8177402B-CE67-4228-B358-7B48D86857A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03020478"/>
                  </p:ext>
                </p:extLst>
              </p:nvPr>
            </p:nvGraphicFramePr>
            <p:xfrm>
              <a:off x="1426927" y="1190465"/>
              <a:ext cx="4419601" cy="2486674"/>
            </p:xfrm>
            <a:graphic>
              <a:graphicData uri="http://schemas.microsoft.com/office/powerpoint/2016/sectionzoom">
                <psez:sectionZm>
                  <psez:sectionZmObj sectionId="{CA67BB06-9101-4674-BE8B-97EC95755F0C}">
                    <psez:zmPr id="{6B1AA9B8-0120-4838-8C7F-2E366608367E}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419601" cy="2486674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>
          <p:pic>
            <p:nvPicPr>
              <p:cNvPr id="6" name="Section Zoom 5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8177402B-CE67-4228-B358-7B48D86857A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426927" y="1190465"/>
                <a:ext cx="4419601" cy="2486674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>
        <mc:Choice xmlns:psez="http://schemas.microsoft.com/office/powerpoint/2016/sectionzoom" Requires="psez">
          <p:graphicFrame>
            <p:nvGraphicFramePr>
              <p:cNvPr id="8" name="Section Zoom 7">
                <a:extLst>
                  <a:ext uri="{FF2B5EF4-FFF2-40B4-BE49-F238E27FC236}">
                    <a16:creationId xmlns:a16="http://schemas.microsoft.com/office/drawing/2014/main" id="{640AC6E7-A4B2-49A1-A194-5F461851094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45191052"/>
                  </p:ext>
                </p:extLst>
              </p:nvPr>
            </p:nvGraphicFramePr>
            <p:xfrm>
              <a:off x="6342297" y="1190465"/>
              <a:ext cx="4419601" cy="2486674"/>
            </p:xfrm>
            <a:graphic>
              <a:graphicData uri="http://schemas.microsoft.com/office/powerpoint/2016/sectionzoom">
                <psez:sectionZm>
                  <psez:sectionZmObj sectionId="{FA791C20-DA64-4E38-882F-12CD879DD704}">
                    <psez:zmPr id="{66DEAF00-C8DE-4EC9-ABBE-498FFA7DFAA7}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419601" cy="2486674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>
          <p:pic>
            <p:nvPicPr>
              <p:cNvPr id="8" name="Section Zoom 7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640AC6E7-A4B2-49A1-A194-5F461851094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342297" y="1190465"/>
                <a:ext cx="4419601" cy="2486674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>
        <mc:Choice xmlns:psez="http://schemas.microsoft.com/office/powerpoint/2016/sectionzoom" Requires="psez">
          <p:graphicFrame>
            <p:nvGraphicFramePr>
              <p:cNvPr id="10" name="Section Zoom 9">
                <a:extLst>
                  <a:ext uri="{FF2B5EF4-FFF2-40B4-BE49-F238E27FC236}">
                    <a16:creationId xmlns:a16="http://schemas.microsoft.com/office/drawing/2014/main" id="{C7EAEB95-9B7E-4126-9ECD-F4779CB8986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424946160"/>
                  </p:ext>
                </p:extLst>
              </p:nvPr>
            </p:nvGraphicFramePr>
            <p:xfrm>
              <a:off x="1426926" y="3889512"/>
              <a:ext cx="4419601" cy="2486674"/>
            </p:xfrm>
            <a:graphic>
              <a:graphicData uri="http://schemas.microsoft.com/office/powerpoint/2016/sectionzoom">
                <psez:sectionZm>
                  <psez:sectionZmObj sectionId="{BC025536-7C00-4BE7-B7C2-B62A89542E54}">
                    <psez:zmPr id="{36E07B07-7097-460A-8589-C1988E6F43E9}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419601" cy="2486674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>
          <p:pic>
            <p:nvPicPr>
              <p:cNvPr id="10" name="Section Zoom 9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C7EAEB95-9B7E-4126-9ECD-F4779CB8986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26926" y="3889512"/>
                <a:ext cx="4419601" cy="2486674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>
        <mc:Choice xmlns:psez="http://schemas.microsoft.com/office/powerpoint/2016/sectionzoom" Requires="psez">
          <p:graphicFrame>
            <p:nvGraphicFramePr>
              <p:cNvPr id="12" name="Section Zoom 11">
                <a:extLst>
                  <a:ext uri="{FF2B5EF4-FFF2-40B4-BE49-F238E27FC236}">
                    <a16:creationId xmlns:a16="http://schemas.microsoft.com/office/drawing/2014/main" id="{A5CD61C3-177B-4338-8EC6-ECF1E872256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32369712"/>
                  </p:ext>
                </p:extLst>
              </p:nvPr>
            </p:nvGraphicFramePr>
            <p:xfrm>
              <a:off x="6342298" y="3889512"/>
              <a:ext cx="4419601" cy="2486674"/>
            </p:xfrm>
            <a:graphic>
              <a:graphicData uri="http://schemas.microsoft.com/office/powerpoint/2016/sectionzoom">
                <psez:sectionZm>
                  <psez:sectionZmObj sectionId="{DABC811D-B7B0-4F02-A050-6F62BA209504}">
                    <psez:zmPr id="{D6F9521B-A593-47E6-A88B-FEBC73D70D6D}" transitionDur="1000">
                      <p166:blipFill xmlns:p166="http://schemas.microsoft.com/office/powerpoint/2016/6/main">
                        <a:blip r:embed="rId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419601" cy="2486674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>
          <p:pic>
            <p:nvPicPr>
              <p:cNvPr id="12" name="Section Zoom 11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A5CD61C3-177B-4338-8EC6-ECF1E872256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342298" y="3889512"/>
                <a:ext cx="4419601" cy="2486674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16870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Headings - Solution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88814" y="1684323"/>
            <a:ext cx="11620597" cy="471647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&lt;!DOCTYPE html&gt;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&lt;head&gt;    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&lt;title&gt;Headings&lt;/title&gt;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&lt;/head&gt;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&lt;body&gt;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&lt;h1&gt;</a:t>
            </a: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Actual site Heading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&lt;/h1&gt;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&lt;h2&gt;</a:t>
            </a: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Sub-heading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&lt;/h2&gt;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  &lt;h3&gt;</a:t>
            </a: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Inside sub-heading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&lt;/h3&gt;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&lt;h4&gt;</a:t>
            </a: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Smaller heading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&lt;/h4&gt;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&lt;h5&gt;</a:t>
            </a: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The smallest heading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&lt;/h5&gt;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&lt;/body&gt;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88814" y="1151118"/>
            <a:ext cx="11620597" cy="533205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headings.html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2042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11" name="Slide Number Placeholder 1"/>
          <p:cNvSpPr txBox="1">
            <a:spLocks/>
          </p:cNvSpPr>
          <p:nvPr/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defPPr>
              <a:defRPr lang="en-US"/>
            </a:defPPr>
            <a:lvl1pPr marL="0" algn="r" defTabSz="1218987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12" name="Content Placeholder 13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r>
              <a:rPr lang="en-US" sz="3200" dirty="0"/>
              <a:t>Paragraphs:</a:t>
            </a:r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r>
              <a:rPr lang="en-US" sz="3200" dirty="0"/>
              <a:t>The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&lt;p&gt;</a:t>
            </a:r>
            <a:r>
              <a:rPr lang="en-US" sz="3200" dirty="0"/>
              <a:t> tag defines a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paragraph</a:t>
            </a:r>
          </a:p>
          <a:p>
            <a:r>
              <a:rPr lang="en-US" sz="3200" dirty="0"/>
              <a:t>The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&lt;br/&gt;</a:t>
            </a:r>
            <a:r>
              <a:rPr lang="en-US" sz="3200" dirty="0"/>
              <a:t> tag defines a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line break</a:t>
            </a:r>
          </a:p>
        </p:txBody>
      </p:sp>
      <p:sp>
        <p:nvSpPr>
          <p:cNvPr id="13" name="Title 3"/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US" dirty="0"/>
              <a:t>Paragraphs</a:t>
            </a:r>
          </a:p>
        </p:txBody>
      </p:sp>
      <p:sp>
        <p:nvSpPr>
          <p:cNvPr id="14" name="Text Placeholder 5"/>
          <p:cNvSpPr txBox="1">
            <a:spLocks/>
          </p:cNvSpPr>
          <p:nvPr/>
        </p:nvSpPr>
        <p:spPr>
          <a:xfrm>
            <a:off x="835025" y="1972851"/>
            <a:ext cx="10515598" cy="206476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ru-RU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First paragraph</a:t>
            </a:r>
            <a:r>
              <a:rPr lang="ru-RU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&lt;/p&gt;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ru-RU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Second paragraph</a:t>
            </a:r>
            <a:r>
              <a:rPr lang="ru-RU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&lt;/p&gt;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ru-RU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&lt;br</a:t>
            </a:r>
            <a:r>
              <a:rPr lang="en-GB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</a:t>
            </a:r>
            <a:r>
              <a:rPr lang="ru-RU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 </a:t>
            </a:r>
            <a:r>
              <a:rPr lang="ru-RU" sz="3000" b="1" i="1" noProof="1">
                <a:solidFill>
                  <a:srgbClr val="B2B2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</a:t>
            </a:r>
            <a:r>
              <a:rPr lang="en-US" sz="3000" b="1" i="1" noProof="1">
                <a:solidFill>
                  <a:srgbClr val="B2B2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--</a:t>
            </a:r>
            <a:r>
              <a:rPr lang="ru-RU" sz="3000" b="1" i="1" noProof="1">
                <a:solidFill>
                  <a:srgbClr val="B2B2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3000" b="1" i="1" noProof="1">
                <a:solidFill>
                  <a:srgbClr val="B2B2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empty line</a:t>
            </a:r>
            <a:r>
              <a:rPr lang="ru-RU" sz="3000" b="1" i="1" noProof="1">
                <a:solidFill>
                  <a:srgbClr val="B2B2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--&gt;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ru-RU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Third paragraph</a:t>
            </a:r>
            <a:r>
              <a:rPr lang="ru-RU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&lt;/p&gt;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7795" y="1733384"/>
            <a:ext cx="2492828" cy="2543702"/>
          </a:xfrm>
          <a:prstGeom prst="roundRect">
            <a:avLst>
              <a:gd name="adj" fmla="val 1296"/>
            </a:avLst>
          </a:prstGeom>
        </p:spPr>
      </p:pic>
      <p:sp>
        <p:nvSpPr>
          <p:cNvPr id="16" name="AutoShape 25"/>
          <p:cNvSpPr>
            <a:spLocks noChangeArrowheads="1"/>
          </p:cNvSpPr>
          <p:nvPr/>
        </p:nvSpPr>
        <p:spPr bwMode="auto">
          <a:xfrm>
            <a:off x="6776733" y="2401694"/>
            <a:ext cx="1912334" cy="652770"/>
          </a:xfrm>
          <a:prstGeom prst="wedgeRoundRectCallout">
            <a:avLst>
              <a:gd name="adj1" fmla="val -73118"/>
              <a:gd name="adj2" fmla="val 5611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  <a:latin typeface="+mn-lt"/>
              </a:rPr>
              <a:t>Comment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208212" y="3021817"/>
            <a:ext cx="4038600" cy="441078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b="72284"/>
          <a:stretch/>
        </p:blipFill>
        <p:spPr>
          <a:xfrm>
            <a:off x="8857795" y="1733384"/>
            <a:ext cx="2492828" cy="705016"/>
          </a:xfrm>
          <a:prstGeom prst="roundRect">
            <a:avLst>
              <a:gd name="adj" fmla="val 1296"/>
            </a:avLst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2"/>
          <a:srcRect b="48319"/>
          <a:stretch/>
        </p:blipFill>
        <p:spPr>
          <a:xfrm>
            <a:off x="8857795" y="1733384"/>
            <a:ext cx="2492828" cy="1314616"/>
          </a:xfrm>
          <a:prstGeom prst="roundRect">
            <a:avLst>
              <a:gd name="adj" fmla="val 1296"/>
            </a:avLst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2"/>
          <a:srcRect b="21358"/>
          <a:stretch/>
        </p:blipFill>
        <p:spPr>
          <a:xfrm>
            <a:off x="8857795" y="1733384"/>
            <a:ext cx="2492828" cy="2000416"/>
          </a:xfrm>
          <a:prstGeom prst="roundRect">
            <a:avLst>
              <a:gd name="adj" fmla="val 1296"/>
            </a:avLst>
          </a:prstGeom>
        </p:spPr>
      </p:pic>
    </p:spTree>
    <p:extLst>
      <p:ext uri="{BB962C8B-B14F-4D97-AF65-F5344CB8AC3E}">
        <p14:creationId xmlns:p14="http://schemas.microsoft.com/office/powerpoint/2010/main" val="4280456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6" grpId="0" animBg="1"/>
      <p:bldP spid="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618999" cy="5570355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dirty="0"/>
              <a:t>Create a Web page with </a:t>
            </a:r>
            <a:br>
              <a:rPr lang="en-US" dirty="0"/>
            </a:br>
            <a:r>
              <a:rPr lang="en-US" dirty="0"/>
              <a:t>three paragraphs and a blank line: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Heading for the whole page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&lt;h1&gt;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Three paragraph</a:t>
            </a:r>
            <a:r>
              <a:rPr lang="en-GB" dirty="0"/>
              <a:t>s</a:t>
            </a:r>
            <a:r>
              <a:rPr lang="en-US" dirty="0"/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&lt;p&gt;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Blank line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&lt;br/&gt;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Hint</a:t>
            </a:r>
            <a:r>
              <a:rPr lang="en-US" dirty="0"/>
              <a:t>: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Use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&lt;em&gt;</a:t>
            </a:r>
            <a:r>
              <a:rPr lang="en-US" b="1" dirty="0"/>
              <a:t> </a:t>
            </a:r>
            <a:r>
              <a:rPr lang="en-US" dirty="0"/>
              <a:t>tag for emphasizing text (italic font)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</a:t>
            </a:r>
            <a:r>
              <a:rPr lang="en-GB" dirty="0"/>
              <a:t>Paragraphs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6037" y="1295400"/>
            <a:ext cx="3000375" cy="3800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662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Paragraphs - Solution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88814" y="1684323"/>
            <a:ext cx="11620597" cy="471647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&lt;!DOCTYPE html&gt;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&lt;head&gt;    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&lt;title&gt;Paragraphs&lt;/title&gt;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&lt;/head&gt;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&lt;body&gt;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&lt;h1&gt;Paragraphs&lt;/h1&gt;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&lt;p&gt;&lt;em&gt;</a:t>
            </a: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First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&lt;/em&gt; </a:t>
            </a: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paragraph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&lt;/p&gt;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&lt;p&gt;&lt;em&gt;</a:t>
            </a: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Second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&lt;/em&gt; </a:t>
            </a: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paragraph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&lt;/p&gt;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&lt;br/&gt;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&lt;p&gt;&lt;em&gt;</a:t>
            </a: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Third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&lt;/em&gt; </a:t>
            </a: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paragraph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&lt;/p&gt;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&lt;/body&gt;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88814" y="1151118"/>
            <a:ext cx="11620597" cy="533205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headings.html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9967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11" name="Slide Number Placeholder 1"/>
          <p:cNvSpPr txBox="1">
            <a:spLocks/>
          </p:cNvSpPr>
          <p:nvPr/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defPPr>
              <a:defRPr lang="en-US"/>
            </a:defPPr>
            <a:lvl1pPr marL="0" algn="r" defTabSz="1218987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12" name="Title 3"/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>
            <a:normAutofit/>
          </a:bodyPr>
          <a:lstStyle/>
          <a:p>
            <a:r>
              <a:rPr lang="en-US" dirty="0"/>
              <a:t>Bullets and Numbered Lists</a:t>
            </a:r>
          </a:p>
        </p:txBody>
      </p:sp>
      <p:sp>
        <p:nvSpPr>
          <p:cNvPr id="13" name="Text Placeholder 5"/>
          <p:cNvSpPr txBox="1">
            <a:spLocks/>
          </p:cNvSpPr>
          <p:nvPr/>
        </p:nvSpPr>
        <p:spPr>
          <a:xfrm>
            <a:off x="1279410" y="1208855"/>
            <a:ext cx="5119801" cy="237254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&lt;ul&gt;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&lt;li&gt;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First item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&lt;/li&gt;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&lt;li&gt;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Second item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&lt;/li&gt;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&lt;li&gt;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Third item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&lt;/li&gt;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&lt;/ul&gt;</a:t>
            </a:r>
          </a:p>
        </p:txBody>
      </p:sp>
      <p:sp>
        <p:nvSpPr>
          <p:cNvPr id="14" name="Text Placeholder 5"/>
          <p:cNvSpPr txBox="1">
            <a:spLocks/>
          </p:cNvSpPr>
          <p:nvPr/>
        </p:nvSpPr>
        <p:spPr>
          <a:xfrm>
            <a:off x="1279410" y="3952055"/>
            <a:ext cx="5119801" cy="237254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&lt;ol&gt;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&lt;li&gt;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One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&lt;/li&gt;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&lt;li&gt;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Two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&lt;/li&gt;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&lt;li&gt;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Three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&lt;/li&gt;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&lt;/ol&gt;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1209" y="1208855"/>
            <a:ext cx="4042244" cy="2370223"/>
          </a:xfrm>
          <a:prstGeom prst="roundRect">
            <a:avLst>
              <a:gd name="adj" fmla="val 1545"/>
            </a:avLst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1209" y="3952055"/>
            <a:ext cx="4057284" cy="2372545"/>
          </a:xfrm>
          <a:prstGeom prst="roundRect">
            <a:avLst>
              <a:gd name="adj" fmla="val 1545"/>
            </a:avLst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b="60985"/>
          <a:stretch/>
        </p:blipFill>
        <p:spPr>
          <a:xfrm>
            <a:off x="7141209" y="1208855"/>
            <a:ext cx="4042244" cy="924746"/>
          </a:xfrm>
          <a:prstGeom prst="roundRect">
            <a:avLst>
              <a:gd name="adj" fmla="val 1545"/>
            </a:avLst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b="37289"/>
          <a:stretch/>
        </p:blipFill>
        <p:spPr>
          <a:xfrm>
            <a:off x="7141209" y="1208855"/>
            <a:ext cx="4042244" cy="1486382"/>
          </a:xfrm>
          <a:prstGeom prst="roundRect">
            <a:avLst>
              <a:gd name="adj" fmla="val 1545"/>
            </a:avLst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3"/>
          <a:srcRect b="64235"/>
          <a:stretch/>
        </p:blipFill>
        <p:spPr>
          <a:xfrm>
            <a:off x="7141209" y="3952055"/>
            <a:ext cx="4057284" cy="848545"/>
          </a:xfrm>
          <a:prstGeom prst="roundRect">
            <a:avLst>
              <a:gd name="adj" fmla="val 1545"/>
            </a:avLst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/>
          <a:srcRect b="38541"/>
          <a:stretch/>
        </p:blipFill>
        <p:spPr>
          <a:xfrm>
            <a:off x="7141209" y="3952055"/>
            <a:ext cx="4057284" cy="1458146"/>
          </a:xfrm>
          <a:prstGeom prst="roundRect">
            <a:avLst>
              <a:gd name="adj" fmla="val 1545"/>
            </a:avLst>
          </a:prstGeom>
        </p:spPr>
      </p:pic>
    </p:spTree>
    <p:extLst>
      <p:ext uri="{BB962C8B-B14F-4D97-AF65-F5344CB8AC3E}">
        <p14:creationId xmlns:p14="http://schemas.microsoft.com/office/powerpoint/2010/main" val="2545173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618999" cy="5570355"/>
          </a:xfrm>
        </p:spPr>
        <p:txBody>
          <a:bodyPr>
            <a:normAutofit/>
          </a:bodyPr>
          <a:lstStyle/>
          <a:p>
            <a:r>
              <a:rPr lang="en-US" dirty="0"/>
              <a:t>Create a Web page:</a:t>
            </a:r>
          </a:p>
          <a:p>
            <a:pPr lvl="1"/>
            <a:r>
              <a:rPr lang="en-US" dirty="0"/>
              <a:t>File name: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todo.html</a:t>
            </a:r>
            <a:endParaRPr lang="en-US" dirty="0"/>
          </a:p>
          <a:p>
            <a:pPr lvl="1"/>
            <a:r>
              <a:rPr lang="en-US" dirty="0"/>
              <a:t>Title: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TODO List</a:t>
            </a:r>
          </a:p>
          <a:p>
            <a:pPr lvl="1"/>
            <a:r>
              <a:rPr lang="en-US" dirty="0"/>
              <a:t>Large heading: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My TODO List</a:t>
            </a:r>
          </a:p>
          <a:p>
            <a:pPr lvl="1"/>
            <a:r>
              <a:rPr lang="en-US" dirty="0"/>
              <a:t>List of items:</a:t>
            </a:r>
          </a:p>
          <a:p>
            <a:pPr lvl="2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HTML5 course @ SoftUni</a:t>
            </a:r>
            <a:endParaRPr lang="en-US" i="1" dirty="0">
              <a:solidFill>
                <a:schemeClr val="tx2">
                  <a:lumMod val="75000"/>
                </a:schemeClr>
              </a:solidFill>
            </a:endParaRPr>
          </a:p>
          <a:p>
            <a:pPr lvl="2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Homework HTML &amp; CSS</a:t>
            </a:r>
          </a:p>
          <a:p>
            <a:pPr lvl="2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Teddy – birthday present</a:t>
            </a:r>
          </a:p>
          <a:p>
            <a:pPr lvl="2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My TODO List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9912" y="1447800"/>
            <a:ext cx="5531302" cy="3698254"/>
          </a:xfrm>
          <a:prstGeom prst="roundRect">
            <a:avLst>
              <a:gd name="adj" fmla="val 1204"/>
            </a:avLst>
          </a:prstGeom>
        </p:spPr>
      </p:pic>
      <p:sp>
        <p:nvSpPr>
          <p:cNvPr id="7" name="AutoShape 25"/>
          <p:cNvSpPr>
            <a:spLocks noChangeArrowheads="1"/>
          </p:cNvSpPr>
          <p:nvPr/>
        </p:nvSpPr>
        <p:spPr bwMode="auto">
          <a:xfrm>
            <a:off x="6814372" y="5334000"/>
            <a:ext cx="4267200" cy="1066800"/>
          </a:xfrm>
          <a:prstGeom prst="wedgeRoundRectCallout">
            <a:avLst>
              <a:gd name="adj1" fmla="val -26123"/>
              <a:gd name="adj2" fmla="val -9298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Hint</a:t>
            </a:r>
            <a:r>
              <a:rPr lang="en-US" sz="2800" dirty="0">
                <a:solidFill>
                  <a:srgbClr val="FFFFFF"/>
                </a:solidFill>
                <a:latin typeface="+mn-lt"/>
              </a:rPr>
              <a:t>: use </a:t>
            </a:r>
            <a:r>
              <a:rPr lang="en-US" sz="2800" b="1" i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&amp;ndash;</a:t>
            </a:r>
            <a:r>
              <a:rPr lang="en-US" sz="2800" dirty="0">
                <a:solidFill>
                  <a:srgbClr val="FFFFFF"/>
                </a:solidFill>
                <a:latin typeface="+mn-lt"/>
              </a:rPr>
              <a:t> to display the long hyphen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–</a:t>
            </a:r>
            <a:endParaRPr lang="bg-BG" sz="2800" b="1" dirty="0">
              <a:solidFill>
                <a:schemeClr val="tx2">
                  <a:lumMod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66528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My TODO List - Solution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88814" y="1684323"/>
            <a:ext cx="11620597" cy="471647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&lt;!DOCTYPE html&gt;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&lt;head&gt;    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&lt;title&gt;TODO List&lt;/title&gt;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&lt;/head&gt;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&lt;body&gt;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&lt;h1&gt;My TODO List&lt;/h1&gt;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&lt;ul&gt;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&lt;li&gt;</a:t>
            </a: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HTML5 course @ SoftUni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&lt;/li&gt;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&lt;li&gt;</a:t>
            </a:r>
            <a:r>
              <a:rPr lang="en-US" sz="2200" b="1" i="1" noProof="1">
                <a:solidFill>
                  <a:srgbClr val="B2B2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&lt;!- TODO: Write the rest of the TODO List--&gt;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&lt;/li&gt;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&lt;/ul&gt;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&lt;/body&gt;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88814" y="1151118"/>
            <a:ext cx="11620597" cy="533205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todo.html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3062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ZA" dirty="0"/>
              <a:t>Created by using the &lt;a&gt; tag</a:t>
            </a:r>
          </a:p>
          <a:p>
            <a:endParaRPr lang="en-ZA" dirty="0"/>
          </a:p>
          <a:p>
            <a:r>
              <a:rPr lang="en-ZA" dirty="0"/>
              <a:t>The actual address is specified in the </a:t>
            </a:r>
            <a:r>
              <a:rPr lang="en-ZA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href=""</a:t>
            </a:r>
            <a:r>
              <a:rPr lang="en-ZA" dirty="0"/>
              <a:t> attribute</a:t>
            </a:r>
          </a:p>
          <a:p>
            <a:endParaRPr lang="en-ZA" dirty="0"/>
          </a:p>
          <a:p>
            <a:r>
              <a:rPr lang="en-ZA" dirty="0"/>
              <a:t>External hyperlink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Hyperlinks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31812" y="4716005"/>
            <a:ext cx="10867748" cy="53245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="https://softuni.bg"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SoftUni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&lt;/a&gt;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4197" y="4624393"/>
            <a:ext cx="1895363" cy="715676"/>
          </a:xfrm>
          <a:prstGeom prst="roundRect">
            <a:avLst>
              <a:gd name="adj" fmla="val 4541"/>
            </a:avLst>
          </a:prstGeom>
        </p:spPr>
      </p:pic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531812" y="1878132"/>
            <a:ext cx="10867748" cy="53245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&lt;a&gt;&lt;/a&gt;</a:t>
            </a: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531812" y="3267289"/>
            <a:ext cx="10867748" cy="50815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href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="https://softuni.bg"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1232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4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618999" cy="5570355"/>
          </a:xfrm>
        </p:spPr>
        <p:txBody>
          <a:bodyPr>
            <a:normAutofit/>
          </a:bodyPr>
          <a:lstStyle/>
          <a:p>
            <a:r>
              <a:rPr lang="en-US" dirty="0"/>
              <a:t>Create a Web page:</a:t>
            </a:r>
          </a:p>
          <a:p>
            <a:pPr lvl="1"/>
            <a:r>
              <a:rPr lang="en-US" dirty="0"/>
              <a:t>File name: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hello.html</a:t>
            </a:r>
            <a:endParaRPr lang="en-US" dirty="0"/>
          </a:p>
          <a:p>
            <a:pPr lvl="1"/>
            <a:r>
              <a:rPr lang="en-US" dirty="0"/>
              <a:t>Title: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Hello HTML</a:t>
            </a:r>
          </a:p>
          <a:p>
            <a:pPr lvl="1"/>
            <a:r>
              <a:rPr lang="en-US" dirty="0"/>
              <a:t>Large heading: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Hello HTML!</a:t>
            </a:r>
          </a:p>
          <a:p>
            <a:pPr lvl="1"/>
            <a:r>
              <a:rPr lang="en-US" dirty="0"/>
              <a:t>Paragraph of text:</a:t>
            </a:r>
            <a:br>
              <a:rPr lang="en-US" dirty="0"/>
            </a:b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 am </a:t>
            </a:r>
            <a:r>
              <a:rPr lang="en-US" i="1" dirty="0">
                <a:solidFill>
                  <a:schemeClr val="tx2">
                    <a:lumMod val="75000"/>
                  </a:schemeClr>
                </a:solidFill>
              </a:rPr>
              <a:t>&lt;your name (bold)&gt;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. I am</a:t>
            </a:r>
            <a:br>
              <a:rPr lang="en-US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from </a:t>
            </a:r>
            <a:r>
              <a:rPr lang="en-US" i="1" dirty="0">
                <a:solidFill>
                  <a:schemeClr val="tx2">
                    <a:lumMod val="75000"/>
                  </a:schemeClr>
                </a:solidFill>
              </a:rPr>
              <a:t>&lt;your town as link to your town's Web site&gt;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.</a:t>
            </a:r>
          </a:p>
          <a:p>
            <a:pPr lvl="1"/>
            <a:r>
              <a:rPr lang="en-US" dirty="0"/>
              <a:t>Paragraph of text:</a:t>
            </a:r>
            <a:br>
              <a:rPr lang="en-US" dirty="0"/>
            </a:b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 study </a:t>
            </a:r>
            <a:r>
              <a:rPr lang="en-US" i="1" dirty="0">
                <a:solidFill>
                  <a:schemeClr val="tx2">
                    <a:lumMod val="75000"/>
                  </a:schemeClr>
                </a:solidFill>
              </a:rPr>
              <a:t>&lt;specialty (italic)&gt;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at </a:t>
            </a:r>
            <a:r>
              <a:rPr lang="en-US" i="1" dirty="0">
                <a:solidFill>
                  <a:schemeClr val="tx2">
                    <a:lumMod val="75000"/>
                  </a:schemeClr>
                </a:solidFill>
              </a:rPr>
              <a:t>&lt;link to SoftUni&gt;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.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Hello HTML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7832" y="1245709"/>
            <a:ext cx="5181600" cy="3464442"/>
          </a:xfrm>
          <a:prstGeom prst="roundRect">
            <a:avLst>
              <a:gd name="adj" fmla="val 1204"/>
            </a:avLst>
          </a:prstGeom>
        </p:spPr>
      </p:pic>
    </p:spTree>
    <p:extLst>
      <p:ext uri="{BB962C8B-B14F-4D97-AF65-F5344CB8AC3E}">
        <p14:creationId xmlns:p14="http://schemas.microsoft.com/office/powerpoint/2010/main" val="1535129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ZA" dirty="0"/>
              <a:t>Local hyperlink – link to the same web site</a:t>
            </a:r>
          </a:p>
          <a:p>
            <a:endParaRPr lang="en-ZA" dirty="0"/>
          </a:p>
          <a:p>
            <a:endParaRPr lang="en-ZA" dirty="0"/>
          </a:p>
          <a:p>
            <a:pPr>
              <a:spcBef>
                <a:spcPts val="1800"/>
              </a:spcBef>
            </a:pPr>
            <a:r>
              <a:rPr lang="en-ZA" dirty="0"/>
              <a:t>Local links can point to the same page</a:t>
            </a:r>
          </a:p>
          <a:p>
            <a:endParaRPr lang="en-ZA" dirty="0"/>
          </a:p>
          <a:p>
            <a:endParaRPr lang="en-ZA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Hyperlinks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57884" y="4248925"/>
            <a:ext cx="10867748" cy="148040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&lt;h1 id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top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Heading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&lt;/h1&gt;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 </a:t>
            </a:r>
            <a:r>
              <a:rPr lang="ru-RU" sz="2800" b="1" i="1" noProof="1">
                <a:solidFill>
                  <a:srgbClr val="B2B2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</a:t>
            </a:r>
            <a:r>
              <a:rPr lang="en-US" sz="2800" b="1" i="1" noProof="1">
                <a:solidFill>
                  <a:srgbClr val="B2B2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– some long text </a:t>
            </a:r>
            <a:r>
              <a:rPr lang="ru-RU" sz="2800" b="1" i="1" noProof="1">
                <a:solidFill>
                  <a:srgbClr val="B2B2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--&gt;</a:t>
            </a:r>
            <a:endParaRPr lang="en-US" sz="2600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Go to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#top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target="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_self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"&gt;top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&lt;/a&gt;</a:t>
            </a:r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auto">
          <a:xfrm>
            <a:off x="657884" y="1882925"/>
            <a:ext cx="10867748" cy="53245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="welcome.html"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Review "welcome.html"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&lt;/a&gt;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7644" y="2627301"/>
            <a:ext cx="4848225" cy="704850"/>
          </a:xfrm>
          <a:prstGeom prst="roundRect">
            <a:avLst>
              <a:gd name="adj" fmla="val 8018"/>
            </a:avLst>
          </a:prstGeom>
        </p:spPr>
      </p:pic>
      <p:sp>
        <p:nvSpPr>
          <p:cNvPr id="25" name="Bent Arrow 9"/>
          <p:cNvSpPr/>
          <p:nvPr/>
        </p:nvSpPr>
        <p:spPr>
          <a:xfrm>
            <a:off x="5535207" y="2693582"/>
            <a:ext cx="1113100" cy="5722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grpSp>
        <p:nvGrpSpPr>
          <p:cNvPr id="29" name="Group 28"/>
          <p:cNvGrpSpPr/>
          <p:nvPr/>
        </p:nvGrpSpPr>
        <p:grpSpPr>
          <a:xfrm>
            <a:off x="8757114" y="3878972"/>
            <a:ext cx="3048000" cy="2216552"/>
            <a:chOff x="8685212" y="3657600"/>
            <a:chExt cx="3368496" cy="2445152"/>
          </a:xfrm>
        </p:grpSpPr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685212" y="3657600"/>
              <a:ext cx="3368496" cy="2445152"/>
            </a:xfrm>
            <a:prstGeom prst="roundRect">
              <a:avLst>
                <a:gd name="adj" fmla="val 3786"/>
              </a:avLst>
            </a:prstGeom>
          </p:spPr>
        </p:pic>
        <p:sp>
          <p:nvSpPr>
            <p:cNvPr id="11" name="Curved Right Arrow 10"/>
            <p:cNvSpPr/>
            <p:nvPr/>
          </p:nvSpPr>
          <p:spPr>
            <a:xfrm flipH="1" flipV="1">
              <a:off x="10514012" y="3898100"/>
              <a:ext cx="387827" cy="1964152"/>
            </a:xfrm>
            <a:prstGeom prst="curved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62858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br>
              <a:rPr lang="en-US" sz="6000" b="1" dirty="0"/>
            </a:br>
            <a:r>
              <a:rPr lang="en-US" sz="11500" b="1" noProof="1"/>
              <a:t>#</a:t>
            </a:r>
            <a:r>
              <a:rPr lang="en-US" sz="11500" b="1" dirty="0"/>
              <a:t>CSharp-Web</a:t>
            </a:r>
            <a:endParaRPr lang="en-US" sz="11500" b="1" noProof="1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Have a Question?</a:t>
            </a:r>
          </a:p>
        </p:txBody>
      </p:sp>
    </p:spTree>
    <p:extLst>
      <p:ext uri="{BB962C8B-B14F-4D97-AF65-F5344CB8AC3E}">
        <p14:creationId xmlns:p14="http://schemas.microsoft.com/office/powerpoint/2010/main" val="29900790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618999" cy="5570355"/>
          </a:xfrm>
        </p:spPr>
        <p:txBody>
          <a:bodyPr>
            <a:normAutofit/>
          </a:bodyPr>
          <a:lstStyle/>
          <a:p>
            <a:r>
              <a:rPr lang="en-US" dirty="0"/>
              <a:t>Create a three page Web site:</a:t>
            </a:r>
          </a:p>
          <a:p>
            <a:pPr lvl="1"/>
            <a:r>
              <a:rPr lang="en-US" dirty="0"/>
              <a:t>Create page: </a:t>
            </a:r>
          </a:p>
          <a:p>
            <a:pPr lvl="2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home.html</a:t>
            </a:r>
          </a:p>
          <a:p>
            <a:pPr lvl="1"/>
            <a:r>
              <a:rPr lang="en-US" dirty="0"/>
              <a:t>Link it with both: </a:t>
            </a:r>
          </a:p>
          <a:p>
            <a:pPr lvl="2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hello.html</a:t>
            </a:r>
          </a:p>
          <a:p>
            <a:pPr lvl="2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todo.html</a:t>
            </a:r>
          </a:p>
          <a:p>
            <a:pPr lvl="1"/>
            <a:r>
              <a:rPr lang="en-US" dirty="0"/>
              <a:t>In both files create: </a:t>
            </a:r>
          </a:p>
          <a:p>
            <a:pPr lvl="2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link "</a:t>
            </a:r>
            <a:r>
              <a:rPr lang="en-US" b="1" dirty="0">
                <a:latin typeface="Consolas" panose="020B0609020204030204" pitchFamily="49" charset="0"/>
              </a:rPr>
              <a:t>back to </a:t>
            </a:r>
            <a:r>
              <a:rPr lang="en-US" b="1" u="sng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home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"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Website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2812" y="2310929"/>
            <a:ext cx="2405559" cy="2516192"/>
          </a:xfrm>
          <a:prstGeom prst="roundRect">
            <a:avLst>
              <a:gd name="adj" fmla="val 3152"/>
            </a:avLst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2936" y="1447800"/>
            <a:ext cx="3023396" cy="2164496"/>
          </a:xfrm>
          <a:prstGeom prst="roundRect">
            <a:avLst>
              <a:gd name="adj" fmla="val 2585"/>
            </a:avLst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8474" y="3816244"/>
            <a:ext cx="3017858" cy="2149958"/>
          </a:xfrm>
          <a:prstGeom prst="roundRect">
            <a:avLst>
              <a:gd name="adj" fmla="val 2963"/>
            </a:avLst>
          </a:prstGeom>
        </p:spPr>
      </p:pic>
      <p:sp>
        <p:nvSpPr>
          <p:cNvPr id="14" name="Bent Arrow 9"/>
          <p:cNvSpPr/>
          <p:nvPr/>
        </p:nvSpPr>
        <p:spPr>
          <a:xfrm rot="12006408">
            <a:off x="7185109" y="4152583"/>
            <a:ext cx="1000940" cy="153375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7" name="Bent Arrow 9"/>
          <p:cNvSpPr/>
          <p:nvPr/>
        </p:nvSpPr>
        <p:spPr>
          <a:xfrm rot="9578834">
            <a:off x="7160919" y="3219192"/>
            <a:ext cx="1000940" cy="153375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7263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7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982845"/>
            <a:ext cx="11804822" cy="55703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Images are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external files</a:t>
            </a:r>
            <a:r>
              <a:rPr lang="en-US" sz="3200" dirty="0"/>
              <a:t>, inserted through the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&lt;img&gt;</a:t>
            </a:r>
            <a:r>
              <a:rPr lang="en-US" sz="3200" dirty="0"/>
              <a:t> tag</a:t>
            </a:r>
          </a:p>
          <a:p>
            <a:pPr>
              <a:lnSpc>
                <a:spcPct val="100000"/>
              </a:lnSpc>
            </a:pPr>
            <a:endParaRPr lang="en-US" sz="3200" dirty="0"/>
          </a:p>
          <a:p>
            <a:pPr>
              <a:lnSpc>
                <a:spcPct val="100000"/>
              </a:lnSpc>
            </a:pPr>
            <a:endParaRPr lang="en-US" sz="3200" dirty="0"/>
          </a:p>
          <a:p>
            <a:pPr>
              <a:lnSpc>
                <a:spcPct val="100000"/>
              </a:lnSpc>
            </a:pPr>
            <a:endParaRPr lang="en-US" sz="3200" dirty="0"/>
          </a:p>
          <a:p>
            <a:pPr>
              <a:lnSpc>
                <a:spcPct val="100000"/>
              </a:lnSpc>
            </a:pPr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Images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835025" y="1573976"/>
            <a:ext cx="10515598" cy="237254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&lt;img 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src="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images/SoftUni-logo.png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  /&gt;</a:t>
            </a:r>
          </a:p>
        </p:txBody>
      </p:sp>
      <p:sp>
        <p:nvSpPr>
          <p:cNvPr id="7" name="AutoShape 25"/>
          <p:cNvSpPr>
            <a:spLocks noChangeArrowheads="1"/>
          </p:cNvSpPr>
          <p:nvPr/>
        </p:nvSpPr>
        <p:spPr bwMode="auto">
          <a:xfrm>
            <a:off x="3408235" y="2873005"/>
            <a:ext cx="3276600" cy="652770"/>
          </a:xfrm>
          <a:prstGeom prst="wedgeRoundRectCallout">
            <a:avLst>
              <a:gd name="adj1" fmla="val -36211"/>
              <a:gd name="adj2" fmla="val -10042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</a:rPr>
              <a:t>Image URL</a:t>
            </a:r>
            <a:endParaRPr lang="bg-BG" sz="28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360612" y="2113290"/>
            <a:ext cx="4495800" cy="441078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457090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982845"/>
            <a:ext cx="11804822" cy="55703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Images are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external files</a:t>
            </a:r>
            <a:r>
              <a:rPr lang="en-US" sz="3200" dirty="0"/>
              <a:t>, inserted through the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&lt;img&gt;</a:t>
            </a:r>
            <a:r>
              <a:rPr lang="en-US" sz="3200" dirty="0"/>
              <a:t> tag</a:t>
            </a:r>
          </a:p>
          <a:p>
            <a:pPr>
              <a:lnSpc>
                <a:spcPct val="100000"/>
              </a:lnSpc>
            </a:pPr>
            <a:endParaRPr lang="en-US" sz="3200" dirty="0"/>
          </a:p>
          <a:p>
            <a:pPr>
              <a:lnSpc>
                <a:spcPct val="100000"/>
              </a:lnSpc>
            </a:pPr>
            <a:endParaRPr lang="en-US" sz="3200" dirty="0"/>
          </a:p>
          <a:p>
            <a:pPr>
              <a:lnSpc>
                <a:spcPct val="100000"/>
              </a:lnSpc>
            </a:pPr>
            <a:endParaRPr lang="en-US" sz="3200" dirty="0"/>
          </a:p>
          <a:p>
            <a:pPr>
              <a:lnSpc>
                <a:spcPct val="100000"/>
              </a:lnSpc>
            </a:pPr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Images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835025" y="1573976"/>
            <a:ext cx="10515598" cy="237254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&lt;img 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src="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images/SoftUni-logo.png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alt="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SoftUni logo (blue)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  /&gt;</a:t>
            </a:r>
          </a:p>
        </p:txBody>
      </p:sp>
      <p:sp>
        <p:nvSpPr>
          <p:cNvPr id="8" name="AutoShape 25"/>
          <p:cNvSpPr>
            <a:spLocks noChangeArrowheads="1"/>
          </p:cNvSpPr>
          <p:nvPr/>
        </p:nvSpPr>
        <p:spPr bwMode="auto">
          <a:xfrm>
            <a:off x="5027612" y="3268660"/>
            <a:ext cx="3791077" cy="1523999"/>
          </a:xfrm>
          <a:prstGeom prst="wedgeRoundRectCallout">
            <a:avLst>
              <a:gd name="adj1" fmla="val -37248"/>
              <a:gd name="adj2" fmla="val -6816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endParaRPr lang="en-US" sz="2800" dirty="0">
              <a:solidFill>
                <a:srgbClr val="FFFFFF"/>
              </a:solidFill>
            </a:endParaRPr>
          </a:p>
          <a:p>
            <a:pPr algn="ctr" defTabSz="1218987"/>
            <a:r>
              <a:rPr lang="en-US" sz="2800" dirty="0">
                <a:solidFill>
                  <a:srgbClr val="FFFFFF"/>
                </a:solidFill>
              </a:rPr>
              <a:t>Alternative text (displayed if the image fails to load)</a:t>
            </a:r>
          </a:p>
          <a:p>
            <a:pPr algn="ctr" defTabSz="1218987"/>
            <a:endParaRPr lang="bg-BG" sz="28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360612" y="2557006"/>
            <a:ext cx="3657600" cy="441078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1299098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982845"/>
            <a:ext cx="11804822" cy="55703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Images are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external files</a:t>
            </a:r>
            <a:r>
              <a:rPr lang="en-US" sz="3200" dirty="0"/>
              <a:t>, inserted through the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&lt;img&gt;</a:t>
            </a:r>
            <a:r>
              <a:rPr lang="en-US" sz="3200" dirty="0"/>
              <a:t> tag</a:t>
            </a:r>
          </a:p>
          <a:p>
            <a:pPr>
              <a:lnSpc>
                <a:spcPct val="100000"/>
              </a:lnSpc>
            </a:pPr>
            <a:endParaRPr lang="en-US" sz="3200" dirty="0"/>
          </a:p>
          <a:p>
            <a:pPr>
              <a:lnSpc>
                <a:spcPct val="100000"/>
              </a:lnSpc>
            </a:pPr>
            <a:endParaRPr lang="en-US" sz="3200" dirty="0"/>
          </a:p>
          <a:p>
            <a:pPr>
              <a:lnSpc>
                <a:spcPct val="100000"/>
              </a:lnSpc>
            </a:pPr>
            <a:endParaRPr lang="en-US" sz="3200" dirty="0"/>
          </a:p>
          <a:p>
            <a:pPr>
              <a:lnSpc>
                <a:spcPct val="100000"/>
              </a:lnSpc>
            </a:pPr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Images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835025" y="1573976"/>
            <a:ext cx="10515598" cy="237254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&lt;img 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src="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images/SoftUni-logo.png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alt="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SoftUni logo (blue)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width="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400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height="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313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/&gt;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5441" y="1573975"/>
            <a:ext cx="2705182" cy="2372545"/>
          </a:xfrm>
          <a:prstGeom prst="roundRect">
            <a:avLst>
              <a:gd name="adj" fmla="val 586"/>
            </a:avLst>
          </a:prstGeom>
        </p:spPr>
      </p:pic>
      <p:sp>
        <p:nvSpPr>
          <p:cNvPr id="7" name="Rectangle 6"/>
          <p:cNvSpPr/>
          <p:nvPr/>
        </p:nvSpPr>
        <p:spPr>
          <a:xfrm>
            <a:off x="1293812" y="2971800"/>
            <a:ext cx="2438400" cy="838200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8" name="AutoShape 25"/>
          <p:cNvSpPr>
            <a:spLocks noChangeArrowheads="1"/>
          </p:cNvSpPr>
          <p:nvPr/>
        </p:nvSpPr>
        <p:spPr bwMode="auto">
          <a:xfrm>
            <a:off x="2589212" y="4099734"/>
            <a:ext cx="3276600" cy="1005666"/>
          </a:xfrm>
          <a:prstGeom prst="wedgeRoundRectCallout">
            <a:avLst>
              <a:gd name="adj1" fmla="val -34110"/>
              <a:gd name="adj2" fmla="val -7598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</a:rPr>
              <a:t>Image Dimensions (Measured in Pixels)</a:t>
            </a:r>
            <a:endParaRPr lang="en-US" sz="28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1152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5751599" cy="557035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You are given 4 image files: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apple.png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banana.png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kiwi.png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orange.png</a:t>
            </a:r>
          </a:p>
          <a:p>
            <a:r>
              <a:rPr lang="en-US" dirty="0"/>
              <a:t>Create a Web page like the screenshot on the right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Hint</a:t>
            </a:r>
            <a:r>
              <a:rPr lang="en-US" dirty="0"/>
              <a:t>: use 3 paragraphs, each holding 5 images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Fruits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1920" y="1295400"/>
            <a:ext cx="4711692" cy="4908470"/>
          </a:xfrm>
          <a:prstGeom prst="roundRect">
            <a:avLst>
              <a:gd name="adj" fmla="val 586"/>
            </a:avLst>
          </a:prstGeom>
        </p:spPr>
      </p:pic>
    </p:spTree>
    <p:extLst>
      <p:ext uri="{BB962C8B-B14F-4D97-AF65-F5344CB8AC3E}">
        <p14:creationId xmlns:p14="http://schemas.microsoft.com/office/powerpoint/2010/main" val="1651232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Tables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405770" y="1138704"/>
            <a:ext cx="11353800" cy="538875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&lt;table&gt;</a:t>
            </a:r>
            <a:br>
              <a:rPr lang="en-US" sz="2800" b="1" dirty="0">
                <a:latin typeface="Consolas" panose="020B0609020204030204" pitchFamily="49" charset="0"/>
              </a:rPr>
            </a:br>
            <a:r>
              <a:rPr lang="en-US" sz="2800" b="1" dirty="0">
                <a:latin typeface="Consolas" panose="020B0609020204030204" pitchFamily="49" charset="0"/>
              </a:rPr>
              <a:t>  </a:t>
            </a:r>
            <a:endParaRPr lang="en-US" sz="28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sz="28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sz="28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sz="28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sz="28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sz="28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sz="28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sz="28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sz="28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br>
              <a:rPr lang="en-US" sz="2800" b="1" dirty="0">
                <a:latin typeface="Consolas" panose="020B0609020204030204" pitchFamily="49" charset="0"/>
              </a:rPr>
            </a:b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&lt;/table&gt;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AutoShape 25"/>
          <p:cNvSpPr>
            <a:spLocks noChangeArrowheads="1"/>
          </p:cNvSpPr>
          <p:nvPr/>
        </p:nvSpPr>
        <p:spPr bwMode="auto">
          <a:xfrm>
            <a:off x="1141412" y="2057400"/>
            <a:ext cx="3810000" cy="1295400"/>
          </a:xfrm>
          <a:prstGeom prst="wedgeRoundRectCallout">
            <a:avLst>
              <a:gd name="adj1" fmla="val -34110"/>
              <a:gd name="adj2" fmla="val -7598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</a:rPr>
              <a:t>Tables are defined with the 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&lt;table&gt; </a:t>
            </a:r>
            <a:r>
              <a:rPr lang="en-US" sz="2800" dirty="0">
                <a:solidFill>
                  <a:srgbClr val="FFFFFF"/>
                </a:solidFill>
              </a:rPr>
              <a:t>tag</a:t>
            </a:r>
          </a:p>
        </p:txBody>
      </p:sp>
      <p:sp>
        <p:nvSpPr>
          <p:cNvPr id="6" name="Rectangle 5"/>
          <p:cNvSpPr/>
          <p:nvPr/>
        </p:nvSpPr>
        <p:spPr>
          <a:xfrm>
            <a:off x="531812" y="1219200"/>
            <a:ext cx="1447800" cy="474789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689432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Tables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405770" y="1138704"/>
            <a:ext cx="11353800" cy="538875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&lt;table&gt;</a:t>
            </a:r>
            <a:br>
              <a:rPr lang="en-US" sz="2800" b="1" dirty="0">
                <a:latin typeface="Consolas" panose="020B0609020204030204" pitchFamily="49" charset="0"/>
              </a:rPr>
            </a:br>
            <a:r>
              <a:rPr lang="en-US" sz="2800" b="1" dirty="0">
                <a:latin typeface="Consolas" panose="020B0609020204030204" pitchFamily="49" charset="0"/>
              </a:rPr>
              <a:t>  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&lt;tr&gt;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sz="28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sz="28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br>
              <a:rPr lang="en-US" sz="2800" b="1" dirty="0">
                <a:latin typeface="Consolas" panose="020B0609020204030204" pitchFamily="49" charset="0"/>
              </a:rPr>
            </a:br>
            <a:r>
              <a:rPr lang="en-US" sz="2800" b="1" dirty="0">
                <a:latin typeface="Consolas" panose="020B0609020204030204" pitchFamily="49" charset="0"/>
              </a:rPr>
              <a:t>  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&lt;/tr&gt;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sz="28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sz="28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sz="28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sz="28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br>
              <a:rPr lang="en-US" sz="2800" b="1" dirty="0">
                <a:latin typeface="Consolas" panose="020B0609020204030204" pitchFamily="49" charset="0"/>
              </a:rPr>
            </a:b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&lt;/table&gt;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AutoShape 25"/>
          <p:cNvSpPr>
            <a:spLocks noChangeArrowheads="1"/>
          </p:cNvSpPr>
          <p:nvPr/>
        </p:nvSpPr>
        <p:spPr bwMode="auto">
          <a:xfrm>
            <a:off x="1141412" y="2330791"/>
            <a:ext cx="3276600" cy="717209"/>
          </a:xfrm>
          <a:prstGeom prst="wedgeRoundRectCallout">
            <a:avLst>
              <a:gd name="adj1" fmla="val -34110"/>
              <a:gd name="adj2" fmla="val -7598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</a:rPr>
              <a:t>Defines a table row</a:t>
            </a:r>
            <a:endParaRPr lang="en-US" sz="28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912812" y="1661983"/>
            <a:ext cx="838200" cy="474789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0782736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Tables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405770" y="1138704"/>
            <a:ext cx="11353800" cy="538875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&lt;table&gt;</a:t>
            </a:r>
            <a:br>
              <a:rPr lang="en-US" sz="2800" b="1" dirty="0">
                <a:latin typeface="Consolas" panose="020B0609020204030204" pitchFamily="49" charset="0"/>
              </a:rPr>
            </a:br>
            <a:r>
              <a:rPr lang="en-US" sz="2800" b="1" dirty="0">
                <a:latin typeface="Consolas" panose="020B0609020204030204" pitchFamily="49" charset="0"/>
              </a:rPr>
              <a:t>  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&lt;tr&gt;</a:t>
            </a:r>
            <a:br>
              <a:rPr lang="en-US" sz="2800" b="1" dirty="0">
                <a:latin typeface="Consolas" panose="020B0609020204030204" pitchFamily="49" charset="0"/>
              </a:rPr>
            </a:br>
            <a:r>
              <a:rPr lang="en-US" sz="2800" b="1" dirty="0">
                <a:latin typeface="Consolas" panose="020B0609020204030204" pitchFamily="49" charset="0"/>
              </a:rPr>
              <a:t>    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&lt;th&gt;</a:t>
            </a:r>
            <a:r>
              <a:rPr lang="en-US" sz="2800" b="1" dirty="0">
                <a:latin typeface="Consolas" panose="020B0609020204030204" pitchFamily="49" charset="0"/>
              </a:rPr>
              <a:t>Firstname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&lt;/th&gt;</a:t>
            </a:r>
            <a:br>
              <a:rPr lang="en-US" sz="2800" b="1" dirty="0">
                <a:latin typeface="Consolas" panose="020B0609020204030204" pitchFamily="49" charset="0"/>
              </a:rPr>
            </a:br>
            <a:r>
              <a:rPr lang="en-US" sz="2800" b="1" dirty="0">
                <a:latin typeface="Consolas" panose="020B0609020204030204" pitchFamily="49" charset="0"/>
              </a:rPr>
              <a:t>    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&lt;th&gt;</a:t>
            </a:r>
            <a:r>
              <a:rPr lang="en-US" sz="2800" b="1" dirty="0">
                <a:latin typeface="Consolas" panose="020B0609020204030204" pitchFamily="49" charset="0"/>
              </a:rPr>
              <a:t>Lastname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&lt;/th&gt;</a:t>
            </a:r>
            <a:r>
              <a:rPr lang="en-US" sz="2800" b="1" dirty="0">
                <a:latin typeface="Consolas" panose="020B0609020204030204" pitchFamily="49" charset="0"/>
              </a:rPr>
              <a:t> </a:t>
            </a:r>
            <a:br>
              <a:rPr lang="en-US" sz="2800" b="1" dirty="0">
                <a:latin typeface="Consolas" panose="020B0609020204030204" pitchFamily="49" charset="0"/>
              </a:rPr>
            </a:br>
            <a:r>
              <a:rPr lang="en-US" sz="2800" b="1" dirty="0">
                <a:latin typeface="Consolas" panose="020B0609020204030204" pitchFamily="49" charset="0"/>
              </a:rPr>
              <a:t>    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&lt;th&gt;</a:t>
            </a:r>
            <a:r>
              <a:rPr lang="en-US" sz="2800" b="1" dirty="0">
                <a:latin typeface="Consolas" panose="020B0609020204030204" pitchFamily="49" charset="0"/>
              </a:rPr>
              <a:t>Age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&lt;/th&gt;</a:t>
            </a:r>
            <a:br>
              <a:rPr lang="en-US" sz="2800" b="1" dirty="0">
                <a:latin typeface="Consolas" panose="020B0609020204030204" pitchFamily="49" charset="0"/>
              </a:rPr>
            </a:br>
            <a:r>
              <a:rPr lang="en-US" sz="2800" b="1" dirty="0">
                <a:latin typeface="Consolas" panose="020B0609020204030204" pitchFamily="49" charset="0"/>
              </a:rPr>
              <a:t>  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&lt;/tr&gt;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sz="28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sz="28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sz="28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sz="28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br>
              <a:rPr lang="en-US" sz="2800" b="1" dirty="0">
                <a:latin typeface="Consolas" panose="020B0609020204030204" pitchFamily="49" charset="0"/>
              </a:rPr>
            </a:b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&lt;/table&gt;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AutoShape 25"/>
          <p:cNvSpPr>
            <a:spLocks noChangeArrowheads="1"/>
          </p:cNvSpPr>
          <p:nvPr/>
        </p:nvSpPr>
        <p:spPr bwMode="auto">
          <a:xfrm>
            <a:off x="1293812" y="3657600"/>
            <a:ext cx="3429000" cy="838200"/>
          </a:xfrm>
          <a:prstGeom prst="wedgeRoundRectCallout">
            <a:avLst>
              <a:gd name="adj1" fmla="val -32158"/>
              <a:gd name="adj2" fmla="val -8139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</a:rPr>
              <a:t>Defines a table header</a:t>
            </a:r>
            <a:endParaRPr lang="en-US" sz="28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pic>
        <p:nvPicPr>
          <p:cNvPr id="7" name="Picture 2" descr="https://i.gyazo.com/05890eb3beb868415df77cc8874e5a7d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475412" y="3124200"/>
            <a:ext cx="4812626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1293812" y="2971800"/>
            <a:ext cx="834154" cy="381000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362948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Tables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405770" y="1138704"/>
            <a:ext cx="11353800" cy="538875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&lt;table&gt;</a:t>
            </a:r>
            <a:br>
              <a:rPr lang="en-US" sz="2800" b="1" dirty="0">
                <a:latin typeface="Consolas" panose="020B0609020204030204" pitchFamily="49" charset="0"/>
              </a:rPr>
            </a:br>
            <a:r>
              <a:rPr lang="en-US" sz="2800" b="1" dirty="0">
                <a:latin typeface="Consolas" panose="020B0609020204030204" pitchFamily="49" charset="0"/>
              </a:rPr>
              <a:t>  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&lt;tr&gt;</a:t>
            </a:r>
            <a:br>
              <a:rPr lang="en-US" sz="2800" b="1" dirty="0">
                <a:latin typeface="Consolas" panose="020B0609020204030204" pitchFamily="49" charset="0"/>
              </a:rPr>
            </a:br>
            <a:r>
              <a:rPr lang="en-US" sz="2800" b="1" dirty="0">
                <a:latin typeface="Consolas" panose="020B0609020204030204" pitchFamily="49" charset="0"/>
              </a:rPr>
              <a:t>    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&lt;th&gt;</a:t>
            </a:r>
            <a:r>
              <a:rPr lang="en-US" sz="2800" b="1" dirty="0">
                <a:latin typeface="Consolas" panose="020B0609020204030204" pitchFamily="49" charset="0"/>
              </a:rPr>
              <a:t>Firstname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&lt;/th&gt;</a:t>
            </a:r>
            <a:br>
              <a:rPr lang="en-US" sz="2800" b="1" dirty="0">
                <a:latin typeface="Consolas" panose="020B0609020204030204" pitchFamily="49" charset="0"/>
              </a:rPr>
            </a:br>
            <a:r>
              <a:rPr lang="en-US" sz="2800" b="1" dirty="0">
                <a:latin typeface="Consolas" panose="020B0609020204030204" pitchFamily="49" charset="0"/>
              </a:rPr>
              <a:t>    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&lt;th&gt;</a:t>
            </a:r>
            <a:r>
              <a:rPr lang="en-US" sz="2800" b="1" dirty="0">
                <a:latin typeface="Consolas" panose="020B0609020204030204" pitchFamily="49" charset="0"/>
              </a:rPr>
              <a:t>Lastname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&lt;/th&gt;</a:t>
            </a:r>
            <a:r>
              <a:rPr lang="en-US" sz="2800" b="1" dirty="0">
                <a:latin typeface="Consolas" panose="020B0609020204030204" pitchFamily="49" charset="0"/>
              </a:rPr>
              <a:t> </a:t>
            </a:r>
            <a:br>
              <a:rPr lang="en-US" sz="2800" b="1" dirty="0">
                <a:latin typeface="Consolas" panose="020B0609020204030204" pitchFamily="49" charset="0"/>
              </a:rPr>
            </a:br>
            <a:r>
              <a:rPr lang="en-US" sz="2800" b="1" dirty="0">
                <a:latin typeface="Consolas" panose="020B0609020204030204" pitchFamily="49" charset="0"/>
              </a:rPr>
              <a:t>    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&lt;th&gt;</a:t>
            </a:r>
            <a:r>
              <a:rPr lang="en-US" sz="2800" b="1" dirty="0">
                <a:latin typeface="Consolas" panose="020B0609020204030204" pitchFamily="49" charset="0"/>
              </a:rPr>
              <a:t>Age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&lt;/th&gt;</a:t>
            </a:r>
            <a:br>
              <a:rPr lang="en-US" sz="2800" b="1" dirty="0">
                <a:latin typeface="Consolas" panose="020B0609020204030204" pitchFamily="49" charset="0"/>
              </a:rPr>
            </a:br>
            <a:r>
              <a:rPr lang="en-US" sz="2800" b="1" dirty="0">
                <a:latin typeface="Consolas" panose="020B0609020204030204" pitchFamily="49" charset="0"/>
              </a:rPr>
              <a:t>  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&lt;/tr&gt;</a:t>
            </a:r>
            <a:br>
              <a:rPr lang="en-US" sz="2800" b="1" dirty="0">
                <a:latin typeface="Consolas" panose="020B0609020204030204" pitchFamily="49" charset="0"/>
              </a:rPr>
            </a:br>
            <a:r>
              <a:rPr lang="en-US" sz="2800" b="1" dirty="0">
                <a:latin typeface="Consolas" panose="020B0609020204030204" pitchFamily="49" charset="0"/>
              </a:rPr>
              <a:t>  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&lt;tr&gt;</a:t>
            </a:r>
            <a:br>
              <a:rPr lang="en-US" sz="2800" b="1" dirty="0">
                <a:latin typeface="Consolas" panose="020B0609020204030204" pitchFamily="49" charset="0"/>
              </a:rPr>
            </a:br>
            <a:r>
              <a:rPr lang="en-US" sz="2800" b="1" dirty="0">
                <a:latin typeface="Consolas" panose="020B0609020204030204" pitchFamily="49" charset="0"/>
              </a:rPr>
              <a:t>    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&lt;td&gt;</a:t>
            </a:r>
            <a:r>
              <a:rPr lang="en-US" sz="2800" b="1" dirty="0">
                <a:latin typeface="Consolas" panose="020B0609020204030204" pitchFamily="49" charset="0"/>
              </a:rPr>
              <a:t>Jill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&lt;/td&gt;</a:t>
            </a:r>
            <a:br>
              <a:rPr lang="en-US" sz="2800" b="1" dirty="0">
                <a:latin typeface="Consolas" panose="020B0609020204030204" pitchFamily="49" charset="0"/>
              </a:rPr>
            </a:br>
            <a:r>
              <a:rPr lang="en-US" sz="2800" b="1" dirty="0">
                <a:latin typeface="Consolas" panose="020B0609020204030204" pitchFamily="49" charset="0"/>
              </a:rPr>
              <a:t>    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&lt;td&gt;</a:t>
            </a:r>
            <a:r>
              <a:rPr lang="en-US" sz="2800" b="1" dirty="0">
                <a:latin typeface="Consolas" panose="020B0609020204030204" pitchFamily="49" charset="0"/>
              </a:rPr>
              <a:t>Smith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&lt;/td&gt;</a:t>
            </a:r>
            <a:r>
              <a:rPr lang="en-US" sz="2800" b="1" dirty="0">
                <a:latin typeface="Consolas" panose="020B0609020204030204" pitchFamily="49" charset="0"/>
              </a:rPr>
              <a:t> </a:t>
            </a:r>
            <a:br>
              <a:rPr lang="en-US" sz="2800" b="1" dirty="0">
                <a:latin typeface="Consolas" panose="020B0609020204030204" pitchFamily="49" charset="0"/>
              </a:rPr>
            </a:br>
            <a:r>
              <a:rPr lang="en-US" sz="2800" b="1" dirty="0">
                <a:latin typeface="Consolas" panose="020B0609020204030204" pitchFamily="49" charset="0"/>
              </a:rPr>
              <a:t>    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&lt;td&gt;</a:t>
            </a:r>
            <a:r>
              <a:rPr lang="en-US" sz="2800" b="1" dirty="0">
                <a:latin typeface="Consolas" panose="020B0609020204030204" pitchFamily="49" charset="0"/>
              </a:rPr>
              <a:t>50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&lt;/td&gt;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dirty="0">
                <a:latin typeface="Consolas" panose="020B0609020204030204" pitchFamily="49" charset="0"/>
              </a:rPr>
              <a:t> 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&lt;/tr&gt;</a:t>
            </a:r>
            <a:br>
              <a:rPr lang="en-US" sz="2800" b="1" dirty="0">
                <a:latin typeface="Consolas" panose="020B0609020204030204" pitchFamily="49" charset="0"/>
              </a:rPr>
            </a:b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&lt;/table&gt;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AutoShape 25"/>
          <p:cNvSpPr>
            <a:spLocks noChangeArrowheads="1"/>
          </p:cNvSpPr>
          <p:nvPr/>
        </p:nvSpPr>
        <p:spPr bwMode="auto">
          <a:xfrm>
            <a:off x="1370012" y="5686802"/>
            <a:ext cx="3429000" cy="838200"/>
          </a:xfrm>
          <a:prstGeom prst="wedgeRoundRectCallout">
            <a:avLst>
              <a:gd name="adj1" fmla="val -32158"/>
              <a:gd name="adj2" fmla="val -8139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</a:rPr>
              <a:t>Defines a table cell</a:t>
            </a:r>
            <a:endParaRPr lang="en-US" sz="28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pic>
        <p:nvPicPr>
          <p:cNvPr id="3074" name="Picture 2" descr="https://i.gyazo.com/05890eb3beb868415df77cc8874e5a7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5412" y="3124200"/>
            <a:ext cx="4812626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s://i.gyazo.com/05890eb3beb868415df77cc8874e5a7d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475412" y="3124200"/>
            <a:ext cx="4812626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1324179" y="5082286"/>
            <a:ext cx="807833" cy="381000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182158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Attributes</a:t>
            </a: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405770" y="1138704"/>
            <a:ext cx="11353800" cy="545031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&lt;table border="1"&gt;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&lt;tr&gt;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&lt;th&gt;</a:t>
            </a:r>
            <a:r>
              <a:rPr lang="en-US" sz="2400" b="1" dirty="0">
                <a:latin typeface="Consolas" panose="020B0609020204030204" pitchFamily="49" charset="0"/>
              </a:rPr>
              <a:t>Month</a:t>
            </a:r>
            <a:r>
              <a:rPr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&lt;/th&gt;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&lt;th&gt;</a:t>
            </a:r>
            <a:r>
              <a:rPr lang="en-US" sz="2400" b="1" dirty="0">
                <a:latin typeface="Consolas" panose="020B0609020204030204" pitchFamily="49" charset="0"/>
              </a:rPr>
              <a:t>Savings</a:t>
            </a:r>
            <a:r>
              <a:rPr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&lt;/th&gt;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&lt;/tr&gt;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&lt;tr&gt;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&lt;td&gt;</a:t>
            </a:r>
            <a:r>
              <a:rPr lang="en-US" sz="2400" b="1" dirty="0">
                <a:latin typeface="Consolas" panose="020B0609020204030204" pitchFamily="49" charset="0"/>
              </a:rPr>
              <a:t>January</a:t>
            </a:r>
            <a:r>
              <a:rPr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&lt;/td&gt;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&lt;td&gt;</a:t>
            </a:r>
            <a:r>
              <a:rPr lang="en-US" sz="2400" b="1" dirty="0">
                <a:latin typeface="Consolas" panose="020B0609020204030204" pitchFamily="49" charset="0"/>
              </a:rPr>
              <a:t>$100</a:t>
            </a:r>
            <a:r>
              <a:rPr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&lt;/td&gt;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&lt;/tr&gt;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&lt;tr&gt;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&lt;td&gt;</a:t>
            </a:r>
            <a:r>
              <a:rPr lang="en-US" sz="2400" b="1" dirty="0">
                <a:latin typeface="Consolas" panose="020B0609020204030204" pitchFamily="49" charset="0"/>
              </a:rPr>
              <a:t>February</a:t>
            </a:r>
            <a:r>
              <a:rPr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&lt;/td&gt;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&lt;td&gt;</a:t>
            </a:r>
            <a:r>
              <a:rPr lang="en-US" sz="2400" b="1" dirty="0">
                <a:latin typeface="Consolas" panose="020B0609020204030204" pitchFamily="49" charset="0"/>
              </a:rPr>
              <a:t>$80</a:t>
            </a:r>
            <a:r>
              <a:rPr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&lt;/td&gt;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&lt;/tr&gt;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&lt;/table&gt;</a:t>
            </a:r>
            <a:endParaRPr lang="en-US" sz="24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674812" y="1237418"/>
            <a:ext cx="1752600" cy="381000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1" name="AutoShape 25"/>
          <p:cNvSpPr>
            <a:spLocks noChangeArrowheads="1"/>
          </p:cNvSpPr>
          <p:nvPr/>
        </p:nvSpPr>
        <p:spPr bwMode="auto">
          <a:xfrm>
            <a:off x="2551112" y="2057400"/>
            <a:ext cx="3924300" cy="1295400"/>
          </a:xfrm>
          <a:prstGeom prst="wedgeRoundRectCallout">
            <a:avLst>
              <a:gd name="adj1" fmla="val -41102"/>
              <a:gd name="adj2" fmla="val -8570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</a:rPr>
              <a:t>Defines whether the table border should be visible</a:t>
            </a:r>
            <a:endParaRPr lang="en-US" sz="28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pic>
        <p:nvPicPr>
          <p:cNvPr id="1026" name="Picture 2" descr="https://i.gyazo.com/8b830a015ccc424f052f6519071b7a6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3412" y="3581400"/>
            <a:ext cx="5481144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25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Basics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is HTML? Common tags in HTML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7" name="Picture 14" descr="Резултат с изображение за html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9580" y="1143000"/>
            <a:ext cx="3509663" cy="3509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653471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Attributes (2)</a:t>
            </a: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405770" y="1138704"/>
            <a:ext cx="11353800" cy="538875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&lt;h2&gt;</a:t>
            </a:r>
            <a:r>
              <a:rPr lang="en-US" sz="2800" b="1" dirty="0">
                <a:latin typeface="Consolas" panose="020B0609020204030204" pitchFamily="49" charset="0"/>
              </a:rPr>
              <a:t>Cell that spans two columns: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&lt;/h2&gt;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&lt;table&gt;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&lt;tr&gt;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&lt;th&gt;</a:t>
            </a:r>
            <a:r>
              <a:rPr lang="en-US" sz="2800" b="1" dirty="0">
                <a:latin typeface="Consolas" panose="020B0609020204030204" pitchFamily="49" charset="0"/>
              </a:rPr>
              <a:t>Name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&lt;/th&gt;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&lt;th colspan="</a:t>
            </a:r>
            <a:r>
              <a:rPr lang="en-US" sz="2800" b="1" dirty="0">
                <a:latin typeface="Consolas" panose="020B0609020204030204" pitchFamily="49" charset="0"/>
              </a:rPr>
              <a:t>2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  <a:r>
              <a:rPr lang="en-US" sz="2800" b="1" dirty="0">
                <a:latin typeface="Consolas" panose="020B0609020204030204" pitchFamily="49" charset="0"/>
              </a:rPr>
              <a:t>Telephone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&lt;/th&gt;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&lt;/tr&gt;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&lt;tr&gt;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&lt;td&gt;</a:t>
            </a:r>
            <a:r>
              <a:rPr lang="en-US" sz="2800" b="1" dirty="0">
                <a:latin typeface="Consolas" panose="020B0609020204030204" pitchFamily="49" charset="0"/>
              </a:rPr>
              <a:t>Bill Gates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&lt;/td&gt;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&lt;td&gt;</a:t>
            </a:r>
            <a:r>
              <a:rPr lang="en-US" sz="2800" b="1" dirty="0">
                <a:latin typeface="Consolas" panose="020B0609020204030204" pitchFamily="49" charset="0"/>
              </a:rPr>
              <a:t>55577854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&lt;/td&gt;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&lt;td&gt;</a:t>
            </a:r>
            <a:r>
              <a:rPr lang="en-US" sz="2800" b="1" dirty="0">
                <a:latin typeface="Consolas" panose="020B0609020204030204" pitchFamily="49" charset="0"/>
              </a:rPr>
              <a:t>55577855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&lt;/td&gt;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&lt;/tr&gt;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&lt;/table&gt;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AutoShape 25"/>
          <p:cNvSpPr>
            <a:spLocks noChangeArrowheads="1"/>
          </p:cNvSpPr>
          <p:nvPr/>
        </p:nvSpPr>
        <p:spPr bwMode="auto">
          <a:xfrm>
            <a:off x="3122612" y="1752600"/>
            <a:ext cx="4243659" cy="838200"/>
          </a:xfrm>
          <a:prstGeom prst="wedgeRoundRectCallout">
            <a:avLst>
              <a:gd name="adj1" fmla="val -29621"/>
              <a:gd name="adj2" fmla="val 9556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</a:rPr>
              <a:t>Defines how many columns the cell will span </a:t>
            </a:r>
            <a:endParaRPr lang="en-US" sz="28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pic>
        <p:nvPicPr>
          <p:cNvPr id="4098" name="Picture 2" descr="https://i.gyazo.com/fbbbe43e50b85188fe38a08ce49c6f4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2012" y="3886200"/>
            <a:ext cx="5135971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2055812" y="2971800"/>
            <a:ext cx="2209800" cy="381000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4189412" y="3276600"/>
            <a:ext cx="3810000" cy="152400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6997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Attributes (3)</a:t>
            </a: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303212" y="901836"/>
            <a:ext cx="11353800" cy="581964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&lt;table&gt;</a:t>
            </a:r>
            <a:b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  &lt;tr&gt;</a:t>
            </a:r>
            <a:b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    &lt;th&gt;</a:t>
            </a:r>
            <a:r>
              <a:rPr lang="en-US" sz="2800" b="1" dirty="0">
                <a:latin typeface="Consolas" panose="020B0609020204030204" pitchFamily="49" charset="0"/>
              </a:rPr>
              <a:t>Name: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&lt;/th&gt;</a:t>
            </a:r>
            <a:b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    &lt;td&gt;</a:t>
            </a:r>
            <a:r>
              <a:rPr lang="en-US" sz="2800" b="1" dirty="0">
                <a:latin typeface="Consolas" panose="020B0609020204030204" pitchFamily="49" charset="0"/>
              </a:rPr>
              <a:t>Bill Gates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&lt;/td&gt;</a:t>
            </a:r>
            <a:b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  &lt;/tr&gt;</a:t>
            </a:r>
            <a:b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  &lt;tr&gt;</a:t>
            </a:r>
            <a:b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    &lt;th rowspan="</a:t>
            </a:r>
            <a:r>
              <a:rPr lang="en-US" sz="2800" b="1" dirty="0">
                <a:latin typeface="Consolas" panose="020B0609020204030204" pitchFamily="49" charset="0"/>
              </a:rPr>
              <a:t>2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  <a:r>
              <a:rPr lang="en-US" sz="2800" b="1" dirty="0">
                <a:latin typeface="Consolas" panose="020B0609020204030204" pitchFamily="49" charset="0"/>
              </a:rPr>
              <a:t>Telephone: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&lt;/th&gt;</a:t>
            </a:r>
            <a:b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    &lt;td&gt;</a:t>
            </a:r>
            <a:r>
              <a:rPr lang="en-US" sz="2800" b="1" dirty="0">
                <a:latin typeface="Consolas" panose="020B0609020204030204" pitchFamily="49" charset="0"/>
              </a:rPr>
              <a:t>55577854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&lt;/td&gt;</a:t>
            </a:r>
            <a:b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  &lt;/tr&gt;</a:t>
            </a:r>
            <a:b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  &lt;tr&gt;</a:t>
            </a:r>
            <a:b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    &lt;td&gt;</a:t>
            </a:r>
            <a:r>
              <a:rPr lang="en-US" sz="2800" b="1" dirty="0">
                <a:latin typeface="Consolas" panose="020B0609020204030204" pitchFamily="49" charset="0"/>
              </a:rPr>
              <a:t>55577855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&lt;/td&gt;</a:t>
            </a:r>
            <a:b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  &lt;/tr&gt;</a:t>
            </a:r>
            <a:b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&lt;/table&gt;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AutoShape 25"/>
          <p:cNvSpPr>
            <a:spLocks noChangeArrowheads="1"/>
          </p:cNvSpPr>
          <p:nvPr/>
        </p:nvSpPr>
        <p:spPr bwMode="auto">
          <a:xfrm>
            <a:off x="3858282" y="4444552"/>
            <a:ext cx="4243659" cy="838200"/>
          </a:xfrm>
          <a:prstGeom prst="wedgeRoundRectCallout">
            <a:avLst>
              <a:gd name="adj1" fmla="val -41901"/>
              <a:gd name="adj2" fmla="val -10502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</a:rPr>
              <a:t>Defines how many rows the cell will span </a:t>
            </a:r>
            <a:endParaRPr lang="en-US" sz="28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979612" y="3621157"/>
            <a:ext cx="2209800" cy="381000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pic>
        <p:nvPicPr>
          <p:cNvPr id="1026" name="Picture 2" descr="https://i.gyazo.com/c048e842d7f311efb31e17dcd1c8e34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412" y="2228945"/>
            <a:ext cx="4991100" cy="962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/>
          <p:cNvCxnSpPr/>
          <p:nvPr/>
        </p:nvCxnSpPr>
        <p:spPr>
          <a:xfrm flipV="1">
            <a:off x="3427412" y="2819400"/>
            <a:ext cx="2743200" cy="801757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7244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 Web page like in the screenshot:</a:t>
            </a:r>
          </a:p>
          <a:p>
            <a:pPr lvl="1"/>
            <a:r>
              <a:rPr lang="en-US" dirty="0"/>
              <a:t>File name: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receipt.html</a:t>
            </a:r>
            <a:endParaRPr lang="en-US" dirty="0"/>
          </a:p>
          <a:p>
            <a:pPr lvl="1"/>
            <a:r>
              <a:rPr lang="en-US" dirty="0"/>
              <a:t>Title: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SoftUni Store</a:t>
            </a:r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r>
              <a:rPr lang="en-US" dirty="0"/>
              <a:t>Hints:</a:t>
            </a:r>
          </a:p>
          <a:p>
            <a:pPr lvl="1"/>
            <a:r>
              <a:rPr lang="en-US" dirty="0"/>
              <a:t>Use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colspan</a:t>
            </a:r>
            <a:r>
              <a:rPr lang="en-US" dirty="0"/>
              <a:t>  attribute for the last rows</a:t>
            </a:r>
          </a:p>
          <a:p>
            <a:pPr lvl="1"/>
            <a:r>
              <a:rPr lang="en-US" dirty="0"/>
              <a:t>Use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&amp;copy; </a:t>
            </a:r>
            <a:r>
              <a:rPr lang="en-US" dirty="0"/>
              <a:t>for the copyright sign on the last row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Receipt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b="9087"/>
          <a:stretch/>
        </p:blipFill>
        <p:spPr>
          <a:xfrm>
            <a:off x="6071675" y="1806576"/>
            <a:ext cx="5514278" cy="3276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122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Receipt - Solution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88814" y="1684323"/>
            <a:ext cx="11620597" cy="484067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&lt;!DOCTYPE html&gt;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&lt;head&gt;    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&lt;title&gt;TODO List&lt;/title&gt;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&lt;/head&gt;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&lt;body&gt;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&lt;table border="1"&gt;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dirty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&lt;tr&gt;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dirty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</a:t>
            </a:r>
            <a:r>
              <a:rPr lang="en-US" sz="2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&lt;th&gt;</a:t>
            </a:r>
            <a:r>
              <a:rPr lang="en-US" sz="2200" b="1" dirty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Name / Description</a:t>
            </a:r>
            <a:r>
              <a:rPr lang="en-US" sz="2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&lt;/th&gt;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dirty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</a:t>
            </a:r>
            <a:r>
              <a:rPr lang="en-US" sz="2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&lt;th&gt;</a:t>
            </a:r>
            <a:r>
              <a:rPr lang="en-US" sz="2200" b="1" dirty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Qty.</a:t>
            </a:r>
            <a:r>
              <a:rPr lang="en-US" sz="2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&lt;/th&gt;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dirty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</a:t>
            </a:r>
            <a:r>
              <a:rPr lang="en-US" sz="2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&lt;th&gt;</a:t>
            </a:r>
            <a:r>
              <a:rPr lang="en-US" sz="2200" b="1" dirty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Price</a:t>
            </a:r>
            <a:r>
              <a:rPr lang="en-US" sz="2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&lt;/th&gt;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dirty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</a:t>
            </a:r>
            <a:r>
              <a:rPr lang="en-US" sz="2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&lt;th&gt;</a:t>
            </a:r>
            <a:r>
              <a:rPr lang="en-US" sz="2200" b="1" dirty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Cost</a:t>
            </a:r>
            <a:r>
              <a:rPr lang="en-US" sz="2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&lt;/th&gt;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&lt;/tr&gt; </a:t>
            </a:r>
            <a:r>
              <a:rPr lang="ru-RU" sz="2200" b="1" i="1" dirty="0">
                <a:solidFill>
                  <a:srgbClr val="B2B2B2"/>
                </a:solidFill>
                <a:latin typeface="Consolas" panose="020B0609020204030204" pitchFamily="49" charset="0"/>
              </a:rPr>
              <a:t>&lt;!</a:t>
            </a:r>
            <a:r>
              <a:rPr lang="en-US" sz="2200" b="1" i="1" dirty="0">
                <a:solidFill>
                  <a:srgbClr val="B2B2B2"/>
                </a:solidFill>
                <a:latin typeface="Consolas" panose="020B0609020204030204" pitchFamily="49" charset="0"/>
              </a:rPr>
              <a:t>–</a:t>
            </a:r>
            <a:r>
              <a:rPr lang="ru-RU" sz="2200" b="1" i="1" dirty="0">
                <a:solidFill>
                  <a:srgbClr val="B2B2B2"/>
                </a:solidFill>
                <a:latin typeface="Consolas" panose="020B0609020204030204" pitchFamily="49" charset="0"/>
              </a:rPr>
              <a:t> </a:t>
            </a:r>
            <a:r>
              <a:rPr lang="en-US" sz="2200" b="1" i="1" dirty="0">
                <a:solidFill>
                  <a:srgbClr val="B2B2B2"/>
                </a:solidFill>
                <a:latin typeface="Consolas" panose="020B0609020204030204" pitchFamily="49" charset="0"/>
              </a:rPr>
              <a:t>Code continues on next slide </a:t>
            </a:r>
            <a:r>
              <a:rPr lang="ru-RU" sz="2200" b="1" i="1" dirty="0">
                <a:solidFill>
                  <a:srgbClr val="B2B2B2"/>
                </a:solidFill>
                <a:latin typeface="Consolas" panose="020B0609020204030204" pitchFamily="49" charset="0"/>
              </a:rPr>
              <a:t>--&gt;</a:t>
            </a:r>
            <a:endParaRPr lang="en-US" sz="2200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88814" y="1151118"/>
            <a:ext cx="11620597" cy="533205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receipt.html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53030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Receipt – Solution (2)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88814" y="1151121"/>
            <a:ext cx="11620597" cy="537388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dirty="0">
                <a:solidFill>
                  <a:srgbClr val="FBEEC9"/>
                </a:solidFill>
                <a:latin typeface="Consolas" panose="020B0609020204030204" pitchFamily="49" charset="0"/>
              </a:rPr>
              <a:t>  </a:t>
            </a:r>
            <a:r>
              <a:rPr lang="en-US" sz="2200" b="1" dirty="0">
                <a:solidFill>
                  <a:srgbClr val="FBEEC9"/>
                </a:solidFill>
                <a:latin typeface="Consolas" panose="020B0609020204030204" pitchFamily="49" charset="0"/>
              </a:rPr>
              <a:t>. . .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dirty="0">
                <a:solidFill>
                  <a:srgbClr val="FBEEC9"/>
                </a:solidFill>
                <a:latin typeface="Consolas" panose="020B0609020204030204" pitchFamily="49" charset="0"/>
              </a:rPr>
              <a:t>    </a:t>
            </a:r>
            <a:r>
              <a:rPr lang="en-US" sz="2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&lt;tr&gt;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dirty="0">
                <a:solidFill>
                  <a:srgbClr val="FBEEC9"/>
                </a:solidFill>
                <a:latin typeface="Consolas" panose="020B0609020204030204" pitchFamily="49" charset="0"/>
              </a:rPr>
              <a:t>      </a:t>
            </a:r>
            <a:r>
              <a:rPr lang="ru-RU" sz="2200" b="1" i="1" dirty="0">
                <a:solidFill>
                  <a:srgbClr val="B2B2B2"/>
                </a:solidFill>
                <a:latin typeface="Consolas" panose="020B0609020204030204" pitchFamily="49" charset="0"/>
              </a:rPr>
              <a:t>&lt;!</a:t>
            </a:r>
            <a:r>
              <a:rPr lang="en-US" sz="2200" b="1" i="1" dirty="0">
                <a:solidFill>
                  <a:srgbClr val="B2B2B2"/>
                </a:solidFill>
                <a:latin typeface="Consolas" panose="020B0609020204030204" pitchFamily="49" charset="0"/>
              </a:rPr>
              <a:t>–</a:t>
            </a:r>
            <a:r>
              <a:rPr lang="ru-RU" sz="2200" b="1" i="1" dirty="0">
                <a:solidFill>
                  <a:srgbClr val="B2B2B2"/>
                </a:solidFill>
                <a:latin typeface="Consolas" panose="020B0609020204030204" pitchFamily="49" charset="0"/>
              </a:rPr>
              <a:t> </a:t>
            </a:r>
            <a:r>
              <a:rPr lang="en-US" sz="2200" b="1" i="1" dirty="0">
                <a:solidFill>
                  <a:srgbClr val="B2B2B2"/>
                </a:solidFill>
                <a:latin typeface="Consolas" panose="020B0609020204030204" pitchFamily="49" charset="0"/>
              </a:rPr>
              <a:t>TODO: Write the first two rows of the receipt </a:t>
            </a:r>
            <a:r>
              <a:rPr lang="ru-RU" sz="2200" b="1" i="1" dirty="0">
                <a:solidFill>
                  <a:srgbClr val="B2B2B2"/>
                </a:solidFill>
                <a:latin typeface="Consolas" panose="020B0609020204030204" pitchFamily="49" charset="0"/>
              </a:rPr>
              <a:t>--&gt;</a:t>
            </a:r>
            <a:endParaRPr lang="en-US" sz="2200" b="1" i="1" dirty="0">
              <a:solidFill>
                <a:srgbClr val="B2B2B2"/>
              </a:solidFill>
              <a:latin typeface="Consolas" panose="020B0609020204030204" pitchFamily="49" charset="0"/>
            </a:endParaRP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i="1" noProof="1">
                <a:solidFill>
                  <a:srgbClr val="B2B2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   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&lt;/tr&gt;</a:t>
            </a:r>
            <a:r>
              <a:rPr lang="en-US" sz="2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    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    &lt;tr&gt;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dirty="0">
                <a:solidFill>
                  <a:srgbClr val="FBEEC9"/>
                </a:solidFill>
                <a:latin typeface="Consolas" panose="020B0609020204030204" pitchFamily="49" charset="0"/>
              </a:rPr>
              <a:t>      </a:t>
            </a:r>
            <a:r>
              <a:rPr lang="en-US" sz="2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&lt;th colspan="3"&gt;</a:t>
            </a:r>
            <a:r>
              <a:rPr lang="en-US" sz="2200" b="1" dirty="0">
                <a:solidFill>
                  <a:srgbClr val="FBEEC9"/>
                </a:solidFill>
                <a:latin typeface="Consolas" panose="020B0609020204030204" pitchFamily="49" charset="0"/>
              </a:rPr>
              <a:t>Subtotal</a:t>
            </a:r>
            <a:r>
              <a:rPr lang="en-US" sz="2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&lt;/th&gt;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dirty="0">
                <a:solidFill>
                  <a:srgbClr val="FBEEC9"/>
                </a:solidFill>
                <a:latin typeface="Consolas" panose="020B0609020204030204" pitchFamily="49" charset="0"/>
              </a:rPr>
              <a:t>      </a:t>
            </a:r>
            <a:r>
              <a:rPr lang="en-US" sz="2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&lt;td&gt;</a:t>
            </a:r>
            <a:r>
              <a:rPr lang="en-US" sz="2200" b="1" dirty="0">
                <a:solidFill>
                  <a:srgbClr val="FBEEC9"/>
                </a:solidFill>
                <a:latin typeface="Consolas" panose="020B0609020204030204" pitchFamily="49" charset="0"/>
              </a:rPr>
              <a:t>$110.00</a:t>
            </a:r>
            <a:r>
              <a:rPr lang="en-US" sz="2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&lt;/td&gt;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i="1" noProof="1">
                <a:solidFill>
                  <a:srgbClr val="B2B2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   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&lt;/tr&gt;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FBEEC9"/>
                </a:solidFill>
                <a:latin typeface="Consolas" panose="020B0609020204030204" pitchFamily="49" charset="0"/>
              </a:rPr>
              <a:t>    </a:t>
            </a:r>
            <a:r>
              <a:rPr lang="ru-RU" sz="2200" b="1" i="1" dirty="0">
                <a:solidFill>
                  <a:srgbClr val="B2B2B2"/>
                </a:solidFill>
                <a:latin typeface="Consolas" panose="020B0609020204030204" pitchFamily="49" charset="0"/>
              </a:rPr>
              <a:t>&lt;!</a:t>
            </a:r>
            <a:r>
              <a:rPr lang="en-US" sz="2200" b="1" i="1" dirty="0">
                <a:solidFill>
                  <a:srgbClr val="B2B2B2"/>
                </a:solidFill>
                <a:latin typeface="Consolas" panose="020B0609020204030204" pitchFamily="49" charset="0"/>
              </a:rPr>
              <a:t>–</a:t>
            </a:r>
            <a:r>
              <a:rPr lang="ru-RU" sz="2200" b="1" i="1" dirty="0">
                <a:solidFill>
                  <a:srgbClr val="B2B2B2"/>
                </a:solidFill>
                <a:latin typeface="Consolas" panose="020B0609020204030204" pitchFamily="49" charset="0"/>
              </a:rPr>
              <a:t> </a:t>
            </a:r>
            <a:r>
              <a:rPr lang="en-US" sz="2200" b="1" i="1" dirty="0">
                <a:solidFill>
                  <a:srgbClr val="B2B2B2"/>
                </a:solidFill>
                <a:latin typeface="Consolas" panose="020B0609020204030204" pitchFamily="49" charset="0"/>
              </a:rPr>
              <a:t>TODO: Write the Tax and Grand Total rows </a:t>
            </a:r>
            <a:r>
              <a:rPr lang="ru-RU" sz="2200" b="1" i="1" dirty="0">
                <a:solidFill>
                  <a:srgbClr val="B2B2B2"/>
                </a:solidFill>
                <a:latin typeface="Consolas" panose="020B0609020204030204" pitchFamily="49" charset="0"/>
              </a:rPr>
              <a:t>--&gt;</a:t>
            </a:r>
            <a:endParaRPr lang="en-US" sz="2200" b="1" i="1" dirty="0">
              <a:solidFill>
                <a:srgbClr val="B2B2B2"/>
              </a:solidFill>
              <a:latin typeface="Consolas" panose="020B0609020204030204" pitchFamily="49" charset="0"/>
            </a:endParaRP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i="1" dirty="0">
                <a:solidFill>
                  <a:srgbClr val="B2B2B2"/>
                </a:solidFill>
                <a:latin typeface="Consolas" panose="020B0609020204030204" pitchFamily="49" charset="0"/>
              </a:rPr>
              <a:t>    </a:t>
            </a:r>
            <a:r>
              <a:rPr lang="en-US" sz="2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&lt;tr&gt;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dirty="0">
                <a:solidFill>
                  <a:srgbClr val="FBEEC9"/>
                </a:solidFill>
                <a:latin typeface="Consolas" panose="020B0609020204030204" pitchFamily="49" charset="0"/>
              </a:rPr>
              <a:t>      </a:t>
            </a:r>
            <a:r>
              <a:rPr lang="en-US" sz="2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&lt;td colspan="4"&gt;</a:t>
            </a:r>
            <a:r>
              <a:rPr lang="en-US" sz="2200" b="1" dirty="0">
                <a:solidFill>
                  <a:srgbClr val="FBEEC9"/>
                </a:solidFill>
                <a:latin typeface="Consolas" panose="020B0609020204030204" pitchFamily="49" charset="0"/>
              </a:rPr>
              <a:t>&lt;em&gt;</a:t>
            </a:r>
            <a:r>
              <a:rPr lang="en-US" sz="2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&amp;copy; </a:t>
            </a:r>
            <a:r>
              <a:rPr lang="en-US" sz="2200" b="1" dirty="0">
                <a:solidFill>
                  <a:srgbClr val="FBEEC9"/>
                </a:solidFill>
                <a:latin typeface="Consolas" panose="020B0609020204030204" pitchFamily="49" charset="0"/>
              </a:rPr>
              <a:t>2017 &amp;ndash; SoftUni Store&lt;/em&gt;</a:t>
            </a:r>
            <a:r>
              <a:rPr lang="en-US" sz="2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&lt;/td&gt;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dirty="0">
                <a:solidFill>
                  <a:srgbClr val="FBEEC9"/>
                </a:solidFill>
                <a:latin typeface="Consolas" panose="020B0609020204030204" pitchFamily="49" charset="0"/>
              </a:rPr>
              <a:t>    </a:t>
            </a:r>
            <a:r>
              <a:rPr lang="en-US" sz="2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&lt;/tr&gt;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  &lt;/table&gt;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dirty="0">
                <a:solidFill>
                  <a:srgbClr val="FBEEC9"/>
                </a:solidFill>
                <a:latin typeface="Consolas" panose="020B0609020204030204" pitchFamily="49" charset="0"/>
              </a:rPr>
              <a:t>&lt;/body&gt;</a:t>
            </a:r>
            <a:br>
              <a:rPr lang="en-US" sz="2200" b="1" dirty="0">
                <a:solidFill>
                  <a:srgbClr val="FBEEC9"/>
                </a:solidFill>
                <a:latin typeface="Consolas" panose="020B0609020204030204" pitchFamily="49" charset="0"/>
              </a:rPr>
            </a:br>
            <a:r>
              <a:rPr lang="en-US" sz="2200" b="1" dirty="0">
                <a:solidFill>
                  <a:srgbClr val="FBEEC9"/>
                </a:solidFill>
                <a:latin typeface="Consolas" panose="020B0609020204030204" pitchFamily="49" charset="0"/>
              </a:rPr>
              <a:t>&lt;/html&gt;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sz="2200" b="1" dirty="0">
              <a:solidFill>
                <a:srgbClr val="FBEEC9"/>
              </a:solidFill>
              <a:latin typeface="Consolas" panose="020B0609020204030204" pitchFamily="49" charset="0"/>
            </a:endParaRP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sz="2200" b="1" i="1" dirty="0">
              <a:solidFill>
                <a:srgbClr val="B2B2B2"/>
              </a:solidFill>
              <a:latin typeface="Consolas" panose="020B0609020204030204" pitchFamily="49" charset="0"/>
            </a:endParaRP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i="1" dirty="0">
                <a:solidFill>
                  <a:srgbClr val="B2B2B2"/>
                </a:solidFill>
                <a:latin typeface="Consolas" panose="020B0609020204030204" pitchFamily="49" charset="0"/>
              </a:rPr>
              <a:t>    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sz="2200" dirty="0">
              <a:solidFill>
                <a:srgbClr val="FBEEC9"/>
              </a:solidFill>
              <a:latin typeface="Consolas" panose="020B0609020204030204" pitchFamily="49" charset="0"/>
            </a:endParaRP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sz="2200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3778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Forms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HTML forms </a:t>
            </a:r>
            <a:r>
              <a:rPr lang="en-US" dirty="0"/>
              <a:t>allow user to fill data</a:t>
            </a:r>
            <a:br>
              <a:rPr lang="en-US" dirty="0"/>
            </a:br>
            <a:r>
              <a:rPr lang="en-US" dirty="0"/>
              <a:t>and send it to the server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Input fields </a:t>
            </a:r>
            <a:r>
              <a:rPr lang="en-US" dirty="0"/>
              <a:t>can hold text, number,</a:t>
            </a:r>
            <a:br>
              <a:rPr lang="en-US" dirty="0"/>
            </a:br>
            <a:r>
              <a:rPr lang="en-US" dirty="0"/>
              <a:t>date, radio button, checkbox, …</a:t>
            </a:r>
          </a:p>
          <a:p>
            <a:r>
              <a:rPr lang="en-US" dirty="0"/>
              <a:t>Creating a contact form:</a:t>
            </a: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757236" y="4267200"/>
            <a:ext cx="10671176" cy="224676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&lt;form&gt;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First name: &lt;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input</a:t>
            </a:r>
            <a:r>
              <a:rPr lang="en-US" sz="27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type="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</a:t>
            </a:r>
            <a:r>
              <a:rPr lang="en-US" sz="27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name="firstname"&gt;&lt;br&gt;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Last name: &lt;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input</a:t>
            </a:r>
            <a:r>
              <a:rPr lang="en-US" sz="27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type="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</a:t>
            </a:r>
            <a:r>
              <a:rPr lang="en-US" sz="27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name="lastname"&gt;&lt;br&gt;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input</a:t>
            </a:r>
            <a:r>
              <a:rPr lang="en-US" sz="27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type="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submit</a:t>
            </a:r>
            <a:r>
              <a:rPr lang="en-US" sz="27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value="Submit"&gt;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&lt;/form&gt;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b="7926"/>
          <a:stretch/>
        </p:blipFill>
        <p:spPr>
          <a:xfrm>
            <a:off x="7847012" y="1052576"/>
            <a:ext cx="3581400" cy="3011632"/>
          </a:xfrm>
          <a:prstGeom prst="roundRect">
            <a:avLst>
              <a:gd name="adj" fmla="val 2783"/>
            </a:avLst>
          </a:prstGeom>
        </p:spPr>
      </p:pic>
    </p:spTree>
    <p:extLst>
      <p:ext uri="{BB962C8B-B14F-4D97-AF65-F5344CB8AC3E}">
        <p14:creationId xmlns:p14="http://schemas.microsoft.com/office/powerpoint/2010/main" val="2450840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6970799" cy="5570355"/>
          </a:xfrm>
        </p:spPr>
        <p:txBody>
          <a:bodyPr>
            <a:normAutofit/>
          </a:bodyPr>
          <a:lstStyle/>
          <a:p>
            <a:r>
              <a:rPr lang="en-US" dirty="0"/>
              <a:t>Create a form: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First Name – Text Box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Last Name – Text Box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Submit Button</a:t>
            </a:r>
          </a:p>
          <a:p>
            <a:r>
              <a:rPr lang="en-US" dirty="0"/>
              <a:t>Create a Web page like the screenshot on the right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Hint</a:t>
            </a:r>
            <a:r>
              <a:rPr lang="en-US" dirty="0"/>
              <a:t>: use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&lt;input type="text"/&gt; </a:t>
            </a:r>
            <a:r>
              <a:rPr lang="en-US" dirty="0"/>
              <a:t>and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&lt;input type="submit"/&gt;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Forms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b="6163"/>
          <a:stretch/>
        </p:blipFill>
        <p:spPr>
          <a:xfrm>
            <a:off x="7249608" y="1447800"/>
            <a:ext cx="4165271" cy="3569661"/>
          </a:xfrm>
          <a:prstGeom prst="roundRect">
            <a:avLst>
              <a:gd name="adj" fmla="val 2783"/>
            </a:avLst>
          </a:prstGeom>
        </p:spPr>
      </p:pic>
    </p:spTree>
    <p:extLst>
      <p:ext uri="{BB962C8B-B14F-4D97-AF65-F5344CB8AC3E}">
        <p14:creationId xmlns:p14="http://schemas.microsoft.com/office/powerpoint/2010/main" val="4279367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4950126"/>
            <a:ext cx="8938472" cy="820600"/>
          </a:xfrm>
        </p:spPr>
        <p:txBody>
          <a:bodyPr/>
          <a:lstStyle/>
          <a:p>
            <a:r>
              <a:rPr lang="en-US" dirty="0"/>
              <a:t>Basic HTML Tags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446212" y="5781994"/>
            <a:ext cx="8938472" cy="719034"/>
          </a:xfrm>
        </p:spPr>
        <p:txBody>
          <a:bodyPr/>
          <a:lstStyle/>
          <a:p>
            <a:r>
              <a:rPr lang="en-US" dirty="0"/>
              <a:t>Live Problems in Class (Lab)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712" y="1054508"/>
            <a:ext cx="5181600" cy="3464442"/>
          </a:xfrm>
          <a:prstGeom prst="roundRect">
            <a:avLst>
              <a:gd name="adj" fmla="val 1204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7362" y="632750"/>
            <a:ext cx="4343400" cy="2904017"/>
          </a:xfrm>
          <a:prstGeom prst="roundRect">
            <a:avLst>
              <a:gd name="adj" fmla="val 1204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6737" y="3059575"/>
            <a:ext cx="2570480" cy="1676400"/>
          </a:xfrm>
          <a:prstGeom prst="roundRect">
            <a:avLst>
              <a:gd name="adj" fmla="val 1204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91987" y="1369986"/>
            <a:ext cx="2971800" cy="3095914"/>
          </a:xfrm>
          <a:prstGeom prst="roundRect">
            <a:avLst>
              <a:gd name="adj" fmla="val 1204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6759943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Form Elements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912812" y="5754968"/>
            <a:ext cx="10363200" cy="630869"/>
          </a:xfrm>
        </p:spPr>
        <p:txBody>
          <a:bodyPr/>
          <a:lstStyle/>
          <a:p>
            <a:r>
              <a:rPr lang="en-US" sz="3600" dirty="0"/>
              <a:t>Commonly Used Elements When Making Forms</a:t>
            </a:r>
          </a:p>
        </p:txBody>
      </p:sp>
      <p:pic>
        <p:nvPicPr>
          <p:cNvPr id="2052" name="Picture 4" descr="Резултат с изображение за html form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3112" y="1312658"/>
            <a:ext cx="5562600" cy="3184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417299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Input Types (1)</a:t>
            </a: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405770" y="1138704"/>
            <a:ext cx="11353800" cy="538875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&lt;form&gt;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dirty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&lt;p&gt;First name:&lt;/p&gt;</a:t>
            </a:r>
          </a:p>
          <a:p>
            <a:r>
              <a:rPr lang="en-US" sz="2800" b="0" dirty="0">
                <a:effectLst/>
              </a:rPr>
              <a:t> 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cs typeface="+mn-cs"/>
              </a:rPr>
              <a:t>&lt;input type="text" </a:t>
            </a:r>
          </a:p>
          <a:p>
            <a:r>
              <a:rPr lang="en-US" sz="2800" dirty="0">
                <a:solidFill>
                  <a:schemeClr val="tx2">
                    <a:lumMod val="75000"/>
                  </a:schemeClr>
                </a:solidFill>
                <a:cs typeface="+mn-cs"/>
              </a:rPr>
              <a:t>    value="First Name" /&gt;</a:t>
            </a:r>
          </a:p>
          <a:p>
            <a:endParaRPr lang="en-US" sz="2800" dirty="0">
              <a:solidFill>
                <a:schemeClr val="tx2">
                  <a:lumMod val="75000"/>
                </a:schemeClr>
              </a:solidFill>
              <a:cs typeface="+mn-cs"/>
            </a:endParaRPr>
          </a:p>
          <a:p>
            <a:endParaRPr lang="en-US" sz="2800" dirty="0">
              <a:solidFill>
                <a:schemeClr val="tx2">
                  <a:lumMod val="75000"/>
                </a:schemeClr>
              </a:solidFill>
              <a:cs typeface="+mn-cs"/>
            </a:endParaRPr>
          </a:p>
          <a:p>
            <a:endParaRPr lang="en-US" sz="2800" dirty="0">
              <a:solidFill>
                <a:schemeClr val="tx2">
                  <a:lumMod val="75000"/>
                </a:schemeClr>
              </a:solidFill>
              <a:cs typeface="+mn-cs"/>
            </a:endParaRPr>
          </a:p>
          <a:p>
            <a:endParaRPr lang="en-US" sz="2800" dirty="0">
              <a:solidFill>
                <a:schemeClr val="tx2">
                  <a:lumMod val="75000"/>
                </a:schemeClr>
              </a:solidFill>
              <a:cs typeface="+mn-cs"/>
            </a:endParaRPr>
          </a:p>
          <a:p>
            <a:endParaRPr lang="en-US" sz="2800" dirty="0">
              <a:solidFill>
                <a:schemeClr val="tx2">
                  <a:lumMod val="75000"/>
                </a:schemeClr>
              </a:solidFill>
              <a:cs typeface="+mn-cs"/>
            </a:endParaRPr>
          </a:p>
          <a:p>
            <a:endParaRPr lang="en-US" sz="2800" dirty="0">
              <a:solidFill>
                <a:schemeClr val="tx2">
                  <a:lumMod val="75000"/>
                </a:schemeClr>
              </a:solidFill>
              <a:cs typeface="+mn-cs"/>
            </a:endParaRPr>
          </a:p>
          <a:p>
            <a:endParaRPr lang="en-US" sz="2800" dirty="0">
              <a:solidFill>
                <a:schemeClr val="tx2">
                  <a:lumMod val="75000"/>
                </a:schemeClr>
              </a:solidFill>
              <a:cs typeface="+mn-cs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dirty="0">
                <a:solidFill>
                  <a:srgbClr val="FBEEC9"/>
                </a:solidFill>
              </a:rPr>
              <a:t>. . 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9A4BA6-A953-4BE0-A514-925D94A639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8407"/>
          <a:stretch/>
        </p:blipFill>
        <p:spPr>
          <a:xfrm>
            <a:off x="7004766" y="1447801"/>
            <a:ext cx="3966446" cy="20574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83BE665-5113-4002-AC39-F1304DB1B60D}"/>
              </a:ext>
            </a:extLst>
          </p:cNvPr>
          <p:cNvSpPr/>
          <p:nvPr/>
        </p:nvSpPr>
        <p:spPr>
          <a:xfrm>
            <a:off x="2208212" y="2103620"/>
            <a:ext cx="2286000" cy="474789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8" name="AutoShape 25">
            <a:extLst>
              <a:ext uri="{FF2B5EF4-FFF2-40B4-BE49-F238E27FC236}">
                <a16:creationId xmlns:a16="http://schemas.microsoft.com/office/drawing/2014/main" id="{55657ECE-D8EB-462E-B646-6FD01F4734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0212" y="3454253"/>
            <a:ext cx="3810000" cy="734952"/>
          </a:xfrm>
          <a:prstGeom prst="wedgeRoundRectCallout">
            <a:avLst>
              <a:gd name="adj1" fmla="val -48667"/>
              <a:gd name="adj2" fmla="val -16985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</a:rPr>
              <a:t>Defines a text input field</a:t>
            </a:r>
          </a:p>
        </p:txBody>
      </p:sp>
    </p:spTree>
    <p:extLst>
      <p:ext uri="{BB962C8B-B14F-4D97-AF65-F5344CB8AC3E}">
        <p14:creationId xmlns:p14="http://schemas.microsoft.com/office/powerpoint/2010/main" val="3532191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0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is HTML?</a:t>
            </a:r>
            <a:endParaRPr lang="bg-BG" dirty="0"/>
          </a:p>
        </p:txBody>
      </p:sp>
      <p:sp>
        <p:nvSpPr>
          <p:cNvPr id="460805" name="Rectangle 5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>
              <a:lnSpc>
                <a:spcPts val="3600"/>
              </a:lnSpc>
            </a:pPr>
            <a:r>
              <a:rPr lang="en-US" dirty="0"/>
              <a:t>HTML –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H</a:t>
            </a:r>
            <a:r>
              <a:rPr lang="en-US" dirty="0"/>
              <a:t>yper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T</a:t>
            </a:r>
            <a:r>
              <a:rPr lang="en-US" dirty="0"/>
              <a:t>ext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M</a:t>
            </a:r>
            <a:r>
              <a:rPr lang="en-US" dirty="0"/>
              <a:t>arkup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L</a:t>
            </a:r>
            <a:r>
              <a:rPr lang="en-US" dirty="0"/>
              <a:t>anguage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lvl="1">
              <a:lnSpc>
                <a:spcPts val="3600"/>
              </a:lnSpc>
            </a:pPr>
            <a:r>
              <a:rPr lang="en-US" dirty="0"/>
              <a:t>A notation for describing</a:t>
            </a:r>
          </a:p>
          <a:p>
            <a:pPr lvl="2">
              <a:defRPr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document structure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/>
              <a:t>(semantic markup)</a:t>
            </a:r>
          </a:p>
          <a:p>
            <a:pPr lvl="2">
              <a:defRPr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formatting </a:t>
            </a:r>
            <a:r>
              <a:rPr lang="en-US" dirty="0"/>
              <a:t>(presentation markup)</a:t>
            </a:r>
          </a:p>
          <a:p>
            <a:pPr>
              <a:defRPr/>
            </a:pPr>
            <a:r>
              <a:rPr lang="en-US" dirty="0"/>
              <a:t>The markup tags provide meta-information about the page content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define its structure</a:t>
            </a:r>
          </a:p>
          <a:p>
            <a:pPr>
              <a:defRPr/>
            </a:pPr>
            <a:r>
              <a:rPr lang="en-US" dirty="0"/>
              <a:t>A HTML document consists of many tags (with nesting)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pic>
        <p:nvPicPr>
          <p:cNvPr id="2050" name="Picture 2" descr="http://www.iconhot.com/icon/png/coded/512/page-html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532812" y="1208571"/>
            <a:ext cx="1904868" cy="2250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978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0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0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0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0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0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Input Types (1)</a:t>
            </a: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405770" y="1138704"/>
            <a:ext cx="11353800" cy="538875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&lt;form&gt;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dirty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&lt;p&gt;First name:&lt;/p&gt;</a:t>
            </a:r>
          </a:p>
          <a:p>
            <a:r>
              <a:rPr lang="en-US" sz="2800" b="0" dirty="0">
                <a:effectLst/>
              </a:rPr>
              <a:t> 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cs typeface="+mn-cs"/>
              </a:rPr>
              <a:t>&lt;input type="text" </a:t>
            </a:r>
          </a:p>
          <a:p>
            <a:r>
              <a:rPr lang="en-US" sz="2800" dirty="0">
                <a:solidFill>
                  <a:schemeClr val="tx2">
                    <a:lumMod val="75000"/>
                  </a:schemeClr>
                </a:solidFill>
                <a:cs typeface="+mn-cs"/>
              </a:rPr>
              <a:t>    value="First Name" /&gt;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dirty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</a:p>
          <a:p>
            <a:endParaRPr lang="en-US" sz="2800" noProof="1">
              <a:solidFill>
                <a:srgbClr val="FBEEC9"/>
              </a:solidFill>
            </a:endParaRPr>
          </a:p>
          <a:p>
            <a:endParaRPr lang="en-US" sz="2800" b="1" dirty="0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endParaRPr lang="en-US" sz="2800" noProof="1">
              <a:solidFill>
                <a:srgbClr val="FBEEC9"/>
              </a:solidFill>
            </a:endParaRPr>
          </a:p>
          <a:p>
            <a:endParaRPr lang="en-US" sz="2800" b="1" dirty="0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endParaRPr lang="en-US" sz="2800" noProof="1">
              <a:solidFill>
                <a:srgbClr val="FBEEC9"/>
              </a:solidFill>
            </a:endParaRPr>
          </a:p>
          <a:p>
            <a:endParaRPr lang="en-US" sz="2800" b="1" dirty="0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bg-BG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dirty="0">
                <a:solidFill>
                  <a:srgbClr val="FBEEC9"/>
                </a:solidFill>
              </a:rPr>
              <a:t>. . .</a:t>
            </a:r>
            <a:endParaRPr lang="en-US" sz="2800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AutoShape 25"/>
          <p:cNvSpPr>
            <a:spLocks noChangeArrowheads="1"/>
          </p:cNvSpPr>
          <p:nvPr/>
        </p:nvSpPr>
        <p:spPr bwMode="auto">
          <a:xfrm>
            <a:off x="3647920" y="3731458"/>
            <a:ext cx="3356846" cy="1744211"/>
          </a:xfrm>
          <a:prstGeom prst="wedgeRoundRectCallout">
            <a:avLst>
              <a:gd name="adj1" fmla="val -90830"/>
              <a:gd name="adj2" fmla="val -8973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</a:rPr>
              <a:t>Default text displayed in the input field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293812" y="2514600"/>
            <a:ext cx="3657600" cy="474789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b="48407"/>
          <a:stretch/>
        </p:blipFill>
        <p:spPr>
          <a:xfrm>
            <a:off x="7004766" y="1447801"/>
            <a:ext cx="3966446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46598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Input Types (1)</a:t>
            </a: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405770" y="1138704"/>
            <a:ext cx="11353800" cy="538875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&lt;form&gt;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dirty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&lt;p&gt;First name:&lt;/p&gt;</a:t>
            </a:r>
          </a:p>
          <a:p>
            <a:r>
              <a:rPr lang="en-US" sz="2800" b="0" dirty="0">
                <a:effectLst/>
              </a:rPr>
              <a:t> 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cs typeface="+mn-cs"/>
              </a:rPr>
              <a:t>&lt;input type="text" </a:t>
            </a:r>
          </a:p>
          <a:p>
            <a:r>
              <a:rPr lang="en-US" sz="2800" dirty="0">
                <a:solidFill>
                  <a:schemeClr val="tx2">
                    <a:lumMod val="75000"/>
                  </a:schemeClr>
                </a:solidFill>
                <a:cs typeface="+mn-cs"/>
              </a:rPr>
              <a:t>    value="First Name" /&gt;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dirty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&lt;p&gt;Last name:&lt;/p&gt;</a:t>
            </a:r>
          </a:p>
          <a:p>
            <a:r>
              <a:rPr lang="en-US" b="0" dirty="0">
                <a:effectLst/>
              </a:rPr>
              <a:t> 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cs typeface="+mn-cs"/>
              </a:rPr>
              <a:t>&lt;input type="text" </a:t>
            </a:r>
          </a:p>
          <a:p>
            <a:r>
              <a:rPr lang="en-US" sz="2800" dirty="0">
                <a:solidFill>
                  <a:schemeClr val="tx2">
                    <a:lumMod val="75000"/>
                  </a:schemeClr>
                </a:solidFill>
                <a:cs typeface="+mn-cs"/>
              </a:rPr>
              <a:t>    placeholder="Last Name" /&gt;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dirty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</a:p>
          <a:p>
            <a:endParaRPr lang="en-US" sz="2800" dirty="0">
              <a:solidFill>
                <a:srgbClr val="FBEEC9"/>
              </a:solidFill>
            </a:endParaRPr>
          </a:p>
          <a:p>
            <a:endParaRPr lang="en-US" sz="2800" dirty="0">
              <a:solidFill>
                <a:srgbClr val="FBEEC9"/>
              </a:solidFill>
            </a:endParaRPr>
          </a:p>
          <a:p>
            <a:endParaRPr lang="en-US" sz="2800" dirty="0">
              <a:solidFill>
                <a:srgbClr val="FBEEC9"/>
              </a:solidFill>
            </a:endParaRPr>
          </a:p>
          <a:p>
            <a:r>
              <a:rPr lang="bg-BG" sz="2800" dirty="0">
                <a:solidFill>
                  <a:srgbClr val="FBEEC9"/>
                </a:solidFill>
              </a:rPr>
              <a:t>  </a:t>
            </a:r>
            <a:r>
              <a:rPr lang="en-US" sz="2800" dirty="0">
                <a:solidFill>
                  <a:srgbClr val="FBEEC9"/>
                </a:solidFill>
              </a:rPr>
              <a:t>. . .</a:t>
            </a:r>
            <a:endParaRPr lang="en-US" sz="2800" dirty="0">
              <a:solidFill>
                <a:schemeClr val="tx2">
                  <a:lumMod val="75000"/>
                </a:schemeClr>
              </a:solidFill>
              <a:cs typeface="+mn-c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217612" y="3810000"/>
            <a:ext cx="4648200" cy="474789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1" name="AutoShape 25"/>
          <p:cNvSpPr>
            <a:spLocks noChangeArrowheads="1"/>
          </p:cNvSpPr>
          <p:nvPr/>
        </p:nvSpPr>
        <p:spPr bwMode="auto">
          <a:xfrm>
            <a:off x="2665412" y="4984564"/>
            <a:ext cx="4800600" cy="1219200"/>
          </a:xfrm>
          <a:prstGeom prst="wedgeRoundRectCallout">
            <a:avLst>
              <a:gd name="adj1" fmla="val -56280"/>
              <a:gd name="adj2" fmla="val -10740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</a:rPr>
              <a:t>Placeholder text which gets removed upon user input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/>
          <a:srcRect b="48407"/>
          <a:stretch/>
        </p:blipFill>
        <p:spPr>
          <a:xfrm>
            <a:off x="7004766" y="1447801"/>
            <a:ext cx="3966446" cy="20574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b="23566"/>
          <a:stretch/>
        </p:blipFill>
        <p:spPr>
          <a:xfrm>
            <a:off x="7004766" y="1447801"/>
            <a:ext cx="3966446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105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1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/>
          <a:srcRect b="23566"/>
          <a:stretch/>
        </p:blipFill>
        <p:spPr>
          <a:xfrm>
            <a:off x="7004766" y="1447801"/>
            <a:ext cx="3966446" cy="304800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Input Types (1)</a:t>
            </a: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405770" y="1138704"/>
            <a:ext cx="11353800" cy="538875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&lt;form&gt;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dirty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&lt;p&gt;First name:&lt;/p&gt;</a:t>
            </a:r>
          </a:p>
          <a:p>
            <a:r>
              <a:rPr lang="en-US" sz="2800" b="0" dirty="0">
                <a:effectLst/>
              </a:rPr>
              <a:t> 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cs typeface="+mn-cs"/>
              </a:rPr>
              <a:t>&lt;input type="text" </a:t>
            </a:r>
          </a:p>
          <a:p>
            <a:r>
              <a:rPr lang="en-US" sz="2800" dirty="0">
                <a:solidFill>
                  <a:schemeClr val="tx2">
                    <a:lumMod val="75000"/>
                  </a:schemeClr>
                </a:solidFill>
                <a:cs typeface="+mn-cs"/>
              </a:rPr>
              <a:t>    value="First Name" /&gt;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dirty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&lt;p&gt;Last name:&lt;/p&gt;</a:t>
            </a:r>
          </a:p>
          <a:p>
            <a:r>
              <a:rPr lang="en-US" b="0" dirty="0">
                <a:effectLst/>
              </a:rPr>
              <a:t> 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cs typeface="+mn-cs"/>
              </a:rPr>
              <a:t>&lt;input type="text" </a:t>
            </a:r>
          </a:p>
          <a:p>
            <a:r>
              <a:rPr lang="en-US" sz="2800" dirty="0">
                <a:solidFill>
                  <a:schemeClr val="tx2">
                    <a:lumMod val="75000"/>
                  </a:schemeClr>
                </a:solidFill>
                <a:cs typeface="+mn-cs"/>
              </a:rPr>
              <a:t>    placeholder="Last Name" /&gt;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dirty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&lt;p&gt;Password:&lt;/p&gt;</a:t>
            </a:r>
          </a:p>
          <a:p>
            <a:r>
              <a:rPr lang="en-US" b="0" dirty="0">
                <a:effectLst/>
              </a:rPr>
              <a:t> 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cs typeface="+mn-cs"/>
              </a:rPr>
              <a:t>&lt;input type="password" </a:t>
            </a:r>
          </a:p>
          <a:p>
            <a:r>
              <a:rPr lang="en-US" sz="2800" dirty="0">
                <a:solidFill>
                  <a:schemeClr val="tx2">
                    <a:lumMod val="75000"/>
                  </a:schemeClr>
                </a:solidFill>
                <a:cs typeface="+mn-cs"/>
              </a:rPr>
              <a:t>    placeholder="Password" /&gt;</a:t>
            </a:r>
          </a:p>
          <a:p>
            <a:r>
              <a:rPr lang="en-US" sz="2800" dirty="0">
                <a:solidFill>
                  <a:schemeClr val="tx2">
                    <a:lumMod val="75000"/>
                  </a:schemeClr>
                </a:solidFill>
                <a:cs typeface="+mn-cs"/>
              </a:rPr>
              <a:t>  </a:t>
            </a:r>
            <a:r>
              <a:rPr lang="ru-RU" sz="2800" i="1" dirty="0">
                <a:solidFill>
                  <a:srgbClr val="B2B2B2"/>
                </a:solidFill>
              </a:rPr>
              <a:t>&lt;!</a:t>
            </a:r>
            <a:r>
              <a:rPr lang="en-US" sz="2800" i="1" dirty="0">
                <a:solidFill>
                  <a:srgbClr val="B2B2B2"/>
                </a:solidFill>
              </a:rPr>
              <a:t>–</a:t>
            </a:r>
            <a:r>
              <a:rPr lang="ru-RU" sz="2800" i="1" dirty="0">
                <a:solidFill>
                  <a:srgbClr val="B2B2B2"/>
                </a:solidFill>
              </a:rPr>
              <a:t> </a:t>
            </a:r>
            <a:r>
              <a:rPr lang="en-US" sz="2800" i="1" dirty="0">
                <a:solidFill>
                  <a:srgbClr val="B2B2B2"/>
                </a:solidFill>
              </a:rPr>
              <a:t>Code continues on next slide </a:t>
            </a:r>
            <a:r>
              <a:rPr lang="ru-RU" sz="2800" i="1" dirty="0">
                <a:solidFill>
                  <a:srgbClr val="B2B2B2"/>
                </a:solidFill>
              </a:rPr>
              <a:t>--&gt;</a:t>
            </a:r>
            <a:endParaRPr lang="en-US" sz="2800" i="1" dirty="0">
              <a:solidFill>
                <a:srgbClr val="B2B2B2"/>
              </a:solidFill>
            </a:endParaRPr>
          </a:p>
          <a:p>
            <a:r>
              <a:rPr lang="en-US" sz="2800" i="1" dirty="0">
                <a:solidFill>
                  <a:srgbClr val="B2B2B2"/>
                </a:solidFill>
                <a:cs typeface="+mn-cs"/>
              </a:rPr>
              <a:t>  </a:t>
            </a:r>
            <a:r>
              <a:rPr lang="en-US" sz="2800" dirty="0">
                <a:solidFill>
                  <a:srgbClr val="FBEEC9"/>
                </a:solidFill>
              </a:rPr>
              <a:t>. . .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208212" y="4686954"/>
            <a:ext cx="2971800" cy="474789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1" name="AutoShape 25"/>
          <p:cNvSpPr>
            <a:spLocks noChangeArrowheads="1"/>
          </p:cNvSpPr>
          <p:nvPr/>
        </p:nvSpPr>
        <p:spPr bwMode="auto">
          <a:xfrm>
            <a:off x="2055812" y="2971800"/>
            <a:ext cx="3810000" cy="1385558"/>
          </a:xfrm>
          <a:prstGeom prst="wedgeRoundRectCallout">
            <a:avLst>
              <a:gd name="adj1" fmla="val -8561"/>
              <a:gd name="adj2" fmla="val 7891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Defines a password input field (input text gets masked with </a:t>
            </a:r>
            <a:r>
              <a:rPr lang="en-US" dirty="0"/>
              <a:t>● or *</a:t>
            </a:r>
            <a:r>
              <a:rPr lang="en-US" sz="2800" dirty="0">
                <a:solidFill>
                  <a:srgbClr val="FFFFFF"/>
                </a:solidFill>
              </a:rPr>
              <a:t>)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2"/>
          <a:srcRect b="23566"/>
          <a:stretch/>
        </p:blipFill>
        <p:spPr>
          <a:xfrm>
            <a:off x="7004766" y="1443012"/>
            <a:ext cx="3966446" cy="304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6754" y="1443011"/>
            <a:ext cx="3964457" cy="3985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69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1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Input Types (2)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405770" y="1138704"/>
            <a:ext cx="11353800" cy="538875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. . .</a:t>
            </a:r>
          </a:p>
          <a:p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dirty="0">
                <a:solidFill>
                  <a:srgbClr val="FBEEC9"/>
                </a:solidFill>
              </a:rPr>
              <a:t>&lt;p&gt;Gender:&lt;/p&gt;</a:t>
            </a:r>
          </a:p>
          <a:p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  &lt;input type="radio" name="gender"/&gt;</a:t>
            </a:r>
            <a:r>
              <a:rPr lang="en-US" sz="2800" dirty="0">
                <a:solidFill>
                  <a:srgbClr val="FBEEC9"/>
                </a:solidFill>
              </a:rPr>
              <a:t>Male&lt;br/&gt;</a:t>
            </a:r>
          </a:p>
          <a:p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  &lt;input type="radio" name="gender"/&gt;</a:t>
            </a:r>
            <a:r>
              <a:rPr lang="en-US" sz="2800" dirty="0">
                <a:solidFill>
                  <a:srgbClr val="FBEEC9"/>
                </a:solidFill>
              </a:rPr>
              <a:t>Female&lt;br/&gt;</a:t>
            </a:r>
          </a:p>
          <a:p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  &lt;input type="radio" name="gender"/&gt;</a:t>
            </a:r>
            <a:r>
              <a:rPr lang="en-US" sz="2800" dirty="0">
                <a:solidFill>
                  <a:srgbClr val="FBEEC9"/>
                </a:solidFill>
              </a:rPr>
              <a:t>Other&lt;br/&gt;</a:t>
            </a:r>
          </a:p>
          <a:p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  </a:t>
            </a:r>
            <a:endParaRPr lang="en-US" sz="2800" dirty="0">
              <a:solidFill>
                <a:srgbClr val="FBEEC9"/>
              </a:solidFill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sz="2800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sz="2800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sz="2800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sz="2800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sz="2800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&lt;/form&gt;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940BD0-8814-4A3E-AC8C-6B2D9E6149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6200"/>
          <a:stretch/>
        </p:blipFill>
        <p:spPr>
          <a:xfrm>
            <a:off x="8505185" y="3730629"/>
            <a:ext cx="2952750" cy="190817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DD30A0C-E5D0-4670-951A-43E8C5BEAB3D}"/>
              </a:ext>
            </a:extLst>
          </p:cNvPr>
          <p:cNvSpPr/>
          <p:nvPr/>
        </p:nvSpPr>
        <p:spPr>
          <a:xfrm>
            <a:off x="2208212" y="2133601"/>
            <a:ext cx="2438400" cy="381000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8" name="AutoShape 25">
            <a:extLst>
              <a:ext uri="{FF2B5EF4-FFF2-40B4-BE49-F238E27FC236}">
                <a16:creationId xmlns:a16="http://schemas.microsoft.com/office/drawing/2014/main" id="{DA3D9213-1343-4FBB-A331-773E02E4B0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6412" y="2890329"/>
            <a:ext cx="3352800" cy="840300"/>
          </a:xfrm>
          <a:prstGeom prst="wedgeRoundRectCallout">
            <a:avLst>
              <a:gd name="adj1" fmla="val -37352"/>
              <a:gd name="adj2" fmla="val -9320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</a:rPr>
              <a:t>Defines a radio button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36FFA2F-35DC-407B-A623-A18C3089A05D}"/>
              </a:ext>
            </a:extLst>
          </p:cNvPr>
          <p:cNvSpPr/>
          <p:nvPr/>
        </p:nvSpPr>
        <p:spPr>
          <a:xfrm>
            <a:off x="4799012" y="2145539"/>
            <a:ext cx="2590800" cy="369062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0" name="AutoShape 25">
            <a:extLst>
              <a:ext uri="{FF2B5EF4-FFF2-40B4-BE49-F238E27FC236}">
                <a16:creationId xmlns:a16="http://schemas.microsoft.com/office/drawing/2014/main" id="{BF55DDF8-4EC6-48A3-920F-49954B1A93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94212" y="929937"/>
            <a:ext cx="5791200" cy="840300"/>
          </a:xfrm>
          <a:prstGeom prst="wedgeRoundRectCallout">
            <a:avLst>
              <a:gd name="adj1" fmla="val -32948"/>
              <a:gd name="adj2" fmla="val 9517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</a:rPr>
              <a:t>NOTE: All radio buttons of a group MUST share the same name</a:t>
            </a:r>
          </a:p>
        </p:txBody>
      </p:sp>
    </p:spTree>
    <p:extLst>
      <p:ext uri="{BB962C8B-B14F-4D97-AF65-F5344CB8AC3E}">
        <p14:creationId xmlns:p14="http://schemas.microsoft.com/office/powerpoint/2010/main" val="3527539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Input Types (2)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405770" y="1138704"/>
            <a:ext cx="11353800" cy="538875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. . .</a:t>
            </a:r>
          </a:p>
          <a:p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dirty="0">
                <a:solidFill>
                  <a:srgbClr val="FBEEC9"/>
                </a:solidFill>
              </a:rPr>
              <a:t>&lt;p&gt;Gender:&lt;/p&gt;</a:t>
            </a:r>
          </a:p>
          <a:p>
            <a:r>
              <a:rPr lang="en-US" sz="2800" dirty="0">
                <a:solidFill>
                  <a:schemeClr val="tx2">
                    <a:lumMod val="75000"/>
                  </a:schemeClr>
                </a:solidFill>
                <a:cs typeface="+mn-cs"/>
              </a:rPr>
              <a:t>  &lt;input type="radio" name="gender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"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cs typeface="+mn-cs"/>
              </a:rPr>
              <a:t>/&gt;</a:t>
            </a:r>
            <a:r>
              <a:rPr lang="en-US" sz="2800" dirty="0">
                <a:solidFill>
                  <a:srgbClr val="FBEEC9"/>
                </a:solidFill>
              </a:rPr>
              <a:t>Male&lt;br/&gt;</a:t>
            </a:r>
          </a:p>
          <a:p>
            <a:r>
              <a:rPr lang="en-US" sz="2800" dirty="0">
                <a:solidFill>
                  <a:schemeClr val="tx2">
                    <a:lumMod val="75000"/>
                  </a:schemeClr>
                </a:solidFill>
                <a:cs typeface="+mn-cs"/>
              </a:rPr>
              <a:t>  &lt;input type="radio" name="gender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"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cs typeface="+mn-cs"/>
              </a:rPr>
              <a:t>/&gt;</a:t>
            </a:r>
            <a:r>
              <a:rPr lang="en-US" sz="2800" dirty="0">
                <a:solidFill>
                  <a:srgbClr val="FBEEC9"/>
                </a:solidFill>
              </a:rPr>
              <a:t>Female&lt;br/&gt;</a:t>
            </a:r>
          </a:p>
          <a:p>
            <a:r>
              <a:rPr lang="en-US" sz="2800" dirty="0">
                <a:solidFill>
                  <a:schemeClr val="tx2">
                    <a:lumMod val="75000"/>
                  </a:schemeClr>
                </a:solidFill>
                <a:cs typeface="+mn-cs"/>
              </a:rPr>
              <a:t>  &lt;input type="radio" name="gender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"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cs typeface="+mn-cs"/>
              </a:rPr>
              <a:t>/&gt;</a:t>
            </a:r>
            <a:r>
              <a:rPr lang="en-US" sz="2800" dirty="0">
                <a:solidFill>
                  <a:srgbClr val="FBEEC9"/>
                </a:solidFill>
              </a:rPr>
              <a:t>Other&lt;br/&gt;</a:t>
            </a:r>
          </a:p>
          <a:p>
            <a:r>
              <a:rPr lang="en-US" sz="2800" dirty="0">
                <a:solidFill>
                  <a:schemeClr val="tx2">
                    <a:lumMod val="75000"/>
                  </a:schemeClr>
                </a:solidFill>
                <a:cs typeface="+mn-cs"/>
              </a:rPr>
              <a:t>  </a:t>
            </a:r>
            <a:r>
              <a:rPr lang="en-US" sz="2800" dirty="0">
                <a:solidFill>
                  <a:srgbClr val="FBEEC9"/>
                </a:solidFill>
              </a:rPr>
              <a:t>&lt;p&gt;What transport do you use:&lt;/p&gt;</a:t>
            </a:r>
            <a:br>
              <a:rPr lang="en-US" sz="2800" dirty="0">
                <a:solidFill>
                  <a:schemeClr val="tx2">
                    <a:lumMod val="75000"/>
                  </a:schemeClr>
                </a:solidFill>
                <a:cs typeface="+mn-cs"/>
              </a:rPr>
            </a:br>
            <a:r>
              <a:rPr lang="en-US" sz="2800" dirty="0">
                <a:solidFill>
                  <a:schemeClr val="tx2">
                    <a:lumMod val="75000"/>
                  </a:schemeClr>
                </a:solidFill>
                <a:cs typeface="+mn-cs"/>
              </a:rPr>
              <a:t>  &lt;input type="checkbox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"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cs typeface="+mn-cs"/>
              </a:rPr>
              <a:t>/&gt; </a:t>
            </a:r>
            <a:r>
              <a:rPr lang="en-US" sz="2800" dirty="0">
                <a:solidFill>
                  <a:srgbClr val="FBEEC9"/>
                </a:solidFill>
              </a:rPr>
              <a:t>I have a bike</a:t>
            </a:r>
          </a:p>
          <a:p>
            <a:r>
              <a:rPr lang="en-US" sz="2800" dirty="0">
                <a:solidFill>
                  <a:srgbClr val="FBEEC9"/>
                </a:solidFill>
              </a:rPr>
              <a:t>  &lt;br/&gt;</a:t>
            </a:r>
          </a:p>
          <a:p>
            <a:r>
              <a:rPr lang="en-US" sz="2800" dirty="0">
                <a:solidFill>
                  <a:schemeClr val="tx2">
                    <a:lumMod val="75000"/>
                  </a:schemeClr>
                </a:solidFill>
                <a:cs typeface="+mn-cs"/>
              </a:rPr>
              <a:t>  &lt;input type="checkbox"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/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cs typeface="+mn-cs"/>
              </a:rPr>
              <a:t>&gt; </a:t>
            </a:r>
            <a:r>
              <a:rPr lang="en-US" sz="2800" dirty="0">
                <a:solidFill>
                  <a:srgbClr val="FBEEC9"/>
                </a:solidFill>
              </a:rPr>
              <a:t>I have a car</a:t>
            </a:r>
          </a:p>
          <a:p>
            <a:r>
              <a:rPr lang="en-US" sz="2800" dirty="0">
                <a:solidFill>
                  <a:srgbClr val="FBEEC9"/>
                </a:solidFill>
              </a:rPr>
              <a:t>  </a:t>
            </a:r>
          </a:p>
          <a:p>
            <a:endParaRPr lang="en-US" sz="2800" dirty="0">
              <a:solidFill>
                <a:schemeClr val="tx2">
                  <a:lumMod val="75000"/>
                </a:schemeClr>
              </a:solidFill>
              <a:cs typeface="+mn-cs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&lt;/form&gt;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b="36200"/>
          <a:stretch/>
        </p:blipFill>
        <p:spPr>
          <a:xfrm>
            <a:off x="8505185" y="3730629"/>
            <a:ext cx="2952750" cy="190817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b="10722"/>
          <a:stretch/>
        </p:blipFill>
        <p:spPr>
          <a:xfrm>
            <a:off x="8505185" y="3730629"/>
            <a:ext cx="2952750" cy="267017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284412" y="3886200"/>
            <a:ext cx="2971800" cy="381000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9" name="AutoShape 25"/>
          <p:cNvSpPr>
            <a:spLocks noChangeArrowheads="1"/>
          </p:cNvSpPr>
          <p:nvPr/>
        </p:nvSpPr>
        <p:spPr bwMode="auto">
          <a:xfrm>
            <a:off x="1674812" y="2667000"/>
            <a:ext cx="4086225" cy="840300"/>
          </a:xfrm>
          <a:prstGeom prst="wedgeRoundRectCallout">
            <a:avLst>
              <a:gd name="adj1" fmla="val 4076"/>
              <a:gd name="adj2" fmla="val 9751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</a:rPr>
              <a:t>Defines a checkbox</a:t>
            </a:r>
          </a:p>
        </p:txBody>
      </p:sp>
    </p:spTree>
    <p:extLst>
      <p:ext uri="{BB962C8B-B14F-4D97-AF65-F5344CB8AC3E}">
        <p14:creationId xmlns:p14="http://schemas.microsoft.com/office/powerpoint/2010/main" val="656175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Input Types (2)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405770" y="1138704"/>
            <a:ext cx="11353800" cy="538875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. . .</a:t>
            </a:r>
          </a:p>
          <a:p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dirty="0">
                <a:solidFill>
                  <a:srgbClr val="FBEEC9"/>
                </a:solidFill>
              </a:rPr>
              <a:t>&lt;p&gt;Gender:&lt;/p&gt;</a:t>
            </a:r>
          </a:p>
          <a:p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  &lt;input type="radio" name="gender"/&gt;</a:t>
            </a:r>
            <a:r>
              <a:rPr lang="en-US" sz="2800" dirty="0">
                <a:solidFill>
                  <a:srgbClr val="FBEEC9"/>
                </a:solidFill>
              </a:rPr>
              <a:t>Male&lt;br/&gt;</a:t>
            </a:r>
          </a:p>
          <a:p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  &lt;input type="radio" name="gender"/&gt;</a:t>
            </a:r>
            <a:r>
              <a:rPr lang="en-US" sz="2800" dirty="0">
                <a:solidFill>
                  <a:srgbClr val="FBEEC9"/>
                </a:solidFill>
              </a:rPr>
              <a:t>Female&lt;br/&gt;</a:t>
            </a:r>
          </a:p>
          <a:p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  &lt;input type="radio" name="gender"/&gt;</a:t>
            </a:r>
            <a:r>
              <a:rPr lang="en-US" sz="2800" dirty="0">
                <a:solidFill>
                  <a:srgbClr val="FBEEC9"/>
                </a:solidFill>
              </a:rPr>
              <a:t>Other&lt;br/&gt;</a:t>
            </a:r>
          </a:p>
          <a:p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  </a:t>
            </a:r>
            <a:r>
              <a:rPr lang="en-US" sz="2800" dirty="0">
                <a:solidFill>
                  <a:srgbClr val="FBEEC9"/>
                </a:solidFill>
              </a:rPr>
              <a:t>&lt;p&gt;What transport do you use:&lt;/p&gt;</a:t>
            </a:r>
            <a:br>
              <a:rPr lang="en-US" sz="28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  &lt;input type="checkbox"/&gt; </a:t>
            </a:r>
            <a:r>
              <a:rPr lang="en-US" sz="2800" dirty="0">
                <a:solidFill>
                  <a:srgbClr val="FBEEC9"/>
                </a:solidFill>
              </a:rPr>
              <a:t>I have a bike</a:t>
            </a:r>
          </a:p>
          <a:p>
            <a:r>
              <a:rPr lang="en-US" sz="2800" dirty="0">
                <a:solidFill>
                  <a:srgbClr val="FBEEC9"/>
                </a:solidFill>
              </a:rPr>
              <a:t>  &lt;br/&gt;</a:t>
            </a:r>
          </a:p>
          <a:p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  &lt;input type="checkbox"/&gt; </a:t>
            </a:r>
            <a:r>
              <a:rPr lang="en-US" sz="2800" dirty="0">
                <a:solidFill>
                  <a:srgbClr val="FBEEC9"/>
                </a:solidFill>
              </a:rPr>
              <a:t>I have a car</a:t>
            </a:r>
          </a:p>
          <a:p>
            <a:r>
              <a:rPr lang="en-US" sz="2800" dirty="0">
                <a:solidFill>
                  <a:srgbClr val="FBEEC9"/>
                </a:solidFill>
              </a:rPr>
              <a:t>  &lt;br/&gt;</a:t>
            </a:r>
          </a:p>
          <a:p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  &lt;input type="submit" value="Submit"/&gt;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&lt;/form&gt;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5185" y="3730629"/>
            <a:ext cx="2952750" cy="299085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208212" y="5562600"/>
            <a:ext cx="2667000" cy="381000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8" name="AutoShape 25"/>
          <p:cNvSpPr>
            <a:spLocks noChangeArrowheads="1"/>
          </p:cNvSpPr>
          <p:nvPr/>
        </p:nvSpPr>
        <p:spPr bwMode="auto">
          <a:xfrm>
            <a:off x="188183" y="4356257"/>
            <a:ext cx="3667125" cy="840300"/>
          </a:xfrm>
          <a:prstGeom prst="wedgeRoundRectCallout">
            <a:avLst>
              <a:gd name="adj1" fmla="val 35755"/>
              <a:gd name="adj2" fmla="val 10102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</a:rPr>
              <a:t>Defines a submit button</a:t>
            </a:r>
          </a:p>
        </p:txBody>
      </p:sp>
      <p:sp>
        <p:nvSpPr>
          <p:cNvPr id="9" name="Rectangle 8"/>
          <p:cNvSpPr/>
          <p:nvPr/>
        </p:nvSpPr>
        <p:spPr>
          <a:xfrm>
            <a:off x="5025066" y="5562600"/>
            <a:ext cx="2745746" cy="381000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0" name="AutoShape 25"/>
          <p:cNvSpPr>
            <a:spLocks noChangeArrowheads="1"/>
          </p:cNvSpPr>
          <p:nvPr/>
        </p:nvSpPr>
        <p:spPr bwMode="auto">
          <a:xfrm>
            <a:off x="4137134" y="4356257"/>
            <a:ext cx="4086225" cy="813451"/>
          </a:xfrm>
          <a:prstGeom prst="wedgeRoundRectCallout">
            <a:avLst>
              <a:gd name="adj1" fmla="val -7275"/>
              <a:gd name="adj2" fmla="val 10303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</a:rPr>
              <a:t>Text displayed inside the button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/>
          <a:srcRect b="10722"/>
          <a:stretch/>
        </p:blipFill>
        <p:spPr>
          <a:xfrm>
            <a:off x="8505185" y="3730629"/>
            <a:ext cx="2952750" cy="2670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691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1744479"/>
          </a:xfrm>
        </p:spPr>
        <p:txBody>
          <a:bodyPr/>
          <a:lstStyle/>
          <a:p>
            <a:r>
              <a:rPr lang="en-US" dirty="0"/>
              <a:t>Dropdown lists are defined by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&lt;select&gt; </a:t>
            </a:r>
            <a:r>
              <a:rPr lang="en-US" dirty="0"/>
              <a:t>tag</a:t>
            </a:r>
          </a:p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&lt;option&gt; </a:t>
            </a:r>
            <a:r>
              <a:rPr lang="en-US" dirty="0"/>
              <a:t>elements define options that can be selected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Dropdown Lists</a:t>
            </a: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303212" y="2895600"/>
            <a:ext cx="11353800" cy="366520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bg-BG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form</a:t>
            </a:r>
            <a:r>
              <a:rPr lang="bg-BG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&lt;select&gt;</a:t>
            </a:r>
            <a:b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</a:b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&lt;option&gt;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Volvo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&lt;/option&gt;</a:t>
            </a:r>
            <a:b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</a:b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  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&lt;option&gt;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Saab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&lt;/option&gt;</a:t>
            </a:r>
            <a:b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</a:b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  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&lt;option&gt;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Fiat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&lt;/option&gt;</a:t>
            </a:r>
            <a:b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</a:b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  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&lt;option&gt;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Audi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&lt;/option&gt;</a:t>
            </a:r>
            <a:b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</a:b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&lt;/select&gt;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&lt;/form&gt;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2212" y="2918613"/>
            <a:ext cx="4114800" cy="3619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854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1744479"/>
          </a:xfrm>
        </p:spPr>
        <p:txBody>
          <a:bodyPr>
            <a:normAutofit fontScale="92500"/>
          </a:bodyPr>
          <a:lstStyle/>
          <a:p>
            <a:r>
              <a:rPr lang="en-US" dirty="0"/>
              <a:t>Text areas</a:t>
            </a:r>
            <a:r>
              <a:rPr lang="bg-BG" dirty="0"/>
              <a:t> (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multi-line</a:t>
            </a:r>
            <a:r>
              <a:rPr lang="en-US" dirty="0"/>
              <a:t> input fields</a:t>
            </a:r>
            <a:r>
              <a:rPr lang="bg-BG" dirty="0"/>
              <a:t>)</a:t>
            </a:r>
            <a:r>
              <a:rPr lang="en-US" dirty="0"/>
              <a:t> are defined by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&lt;textarea&gt;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dirty="0"/>
              <a:t>tag</a:t>
            </a:r>
          </a:p>
          <a:p>
            <a:r>
              <a:rPr lang="en-US" dirty="0"/>
              <a:t>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row</a:t>
            </a:r>
            <a:r>
              <a:rPr lang="en-US" dirty="0"/>
              <a:t> and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col</a:t>
            </a:r>
            <a:r>
              <a:rPr lang="en-US" dirty="0"/>
              <a:t> attributes define how many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rows</a:t>
            </a:r>
            <a:r>
              <a:rPr lang="en-US" dirty="0"/>
              <a:t>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columns</a:t>
            </a:r>
            <a:r>
              <a:rPr lang="en-US" dirty="0"/>
              <a:t> the text area will span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Areas</a:t>
            </a: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303212" y="2895600"/>
            <a:ext cx="7848600" cy="237254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bg-BG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form</a:t>
            </a:r>
            <a:r>
              <a:rPr lang="bg-BG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&lt;textarea</a:t>
            </a:r>
            <a:r>
              <a:rPr lang="bg-BG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rows="10" cols="30"&gt;</a:t>
            </a:r>
            <a:b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</a:br>
            <a:r>
              <a:rPr lang="bg-BG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 </a:t>
            </a:r>
            <a:r>
              <a:rPr lang="en-US" sz="2800" b="1" dirty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The cat was playing in the garden.</a:t>
            </a:r>
            <a:b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</a:br>
            <a:r>
              <a:rPr lang="bg-BG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&lt;/textarea&gt;</a:t>
            </a:r>
            <a:endParaRPr lang="bg-BG" sz="28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&lt;/form&gt;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6487" y="2586447"/>
            <a:ext cx="3400425" cy="2990850"/>
          </a:xfrm>
          <a:prstGeom prst="rect">
            <a:avLst/>
          </a:prstGeom>
        </p:spPr>
      </p:pic>
      <p:sp>
        <p:nvSpPr>
          <p:cNvPr id="9" name="AutoShape 25"/>
          <p:cNvSpPr>
            <a:spLocks noChangeArrowheads="1"/>
          </p:cNvSpPr>
          <p:nvPr/>
        </p:nvSpPr>
        <p:spPr bwMode="auto">
          <a:xfrm>
            <a:off x="3884612" y="5081671"/>
            <a:ext cx="4886325" cy="1342876"/>
          </a:xfrm>
          <a:prstGeom prst="wedgeRoundRectCallout">
            <a:avLst>
              <a:gd name="adj1" fmla="val 100076"/>
              <a:gd name="adj2" fmla="val -3226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</a:rPr>
              <a:t>The user can drag the bottom-right corner to resize the text area</a:t>
            </a:r>
          </a:p>
        </p:txBody>
      </p:sp>
    </p:spTree>
    <p:extLst>
      <p:ext uri="{BB962C8B-B14F-4D97-AF65-F5344CB8AC3E}">
        <p14:creationId xmlns:p14="http://schemas.microsoft.com/office/powerpoint/2010/main" val="3555838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46212" y="4773304"/>
            <a:ext cx="8938472" cy="820600"/>
          </a:xfrm>
        </p:spPr>
        <p:txBody>
          <a:bodyPr/>
          <a:lstStyle/>
          <a:p>
            <a:r>
              <a:rPr lang="en-US" dirty="0"/>
              <a:t>CSS (Cascading Style Sheets)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46212" y="5661168"/>
            <a:ext cx="8938472" cy="719034"/>
          </a:xfrm>
        </p:spPr>
        <p:txBody>
          <a:bodyPr/>
          <a:lstStyle/>
          <a:p>
            <a:r>
              <a:rPr lang="en-US" dirty="0"/>
              <a:t>Add Style to Your Website</a:t>
            </a:r>
          </a:p>
        </p:txBody>
      </p:sp>
      <p:pic>
        <p:nvPicPr>
          <p:cNvPr id="1026" name="Picture 2" descr="Резултат с изображение за cs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4248" y="882275"/>
            <a:ext cx="3962400" cy="3857397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986342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CSS </a:t>
            </a:r>
            <a:r>
              <a:rPr lang="en-US" dirty="0"/>
              <a:t>defines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styling </a:t>
            </a:r>
            <a:r>
              <a:rPr lang="en-US" dirty="0"/>
              <a:t>of the HTML elements</a:t>
            </a:r>
          </a:p>
          <a:p>
            <a:pPr lvl="1"/>
            <a:r>
              <a:rPr lang="en-US" dirty="0"/>
              <a:t>CSS specifies fonts, colors, margins, sizes, positioning, floating, …</a:t>
            </a:r>
          </a:p>
          <a:p>
            <a:pPr lvl="1"/>
            <a:r>
              <a:rPr lang="en-US" dirty="0"/>
              <a:t>Uses CSS declarations in format: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property:value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Inline CSS </a:t>
            </a:r>
            <a:r>
              <a:rPr lang="en-US" dirty="0"/>
              <a:t>defines formatting rules for certain HTML element: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CSS?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57884" y="3810000"/>
            <a:ext cx="10867748" cy="56630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 style="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color: red;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 am a RED text paragraph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p&gt;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b="11055"/>
          <a:stretch/>
        </p:blipFill>
        <p:spPr>
          <a:xfrm>
            <a:off x="2627312" y="4659531"/>
            <a:ext cx="6934200" cy="1829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49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5"/>
          <p:cNvSpPr txBox="1">
            <a:spLocks/>
          </p:cNvSpPr>
          <p:nvPr/>
        </p:nvSpPr>
        <p:spPr>
          <a:xfrm>
            <a:off x="1608916" y="4153869"/>
            <a:ext cx="8981296" cy="206476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&lt;a href="/home"&gt;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 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Navigate to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&lt;b&gt;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home page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&lt;/b&gt;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&lt;/a&gt;</a:t>
            </a:r>
            <a:endParaRPr lang="en-US" sz="3000" noProof="1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Terminology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3592" y="990600"/>
            <a:ext cx="11801642" cy="5638800"/>
          </a:xfrm>
        </p:spPr>
        <p:txBody>
          <a:bodyPr>
            <a:normAutofit/>
          </a:bodyPr>
          <a:lstStyle/>
          <a:p>
            <a:r>
              <a:rPr lang="en-US" sz="3800" dirty="0">
                <a:solidFill>
                  <a:schemeClr val="tx2">
                    <a:lumMod val="75000"/>
                  </a:schemeClr>
                </a:solidFill>
              </a:rPr>
              <a:t>Tags </a:t>
            </a:r>
            <a:r>
              <a:rPr lang="en-US" dirty="0"/>
              <a:t>– the smallest piece in HTML</a:t>
            </a:r>
          </a:p>
          <a:p>
            <a:r>
              <a:rPr lang="en-US" sz="3800" dirty="0">
                <a:solidFill>
                  <a:schemeClr val="tx2">
                    <a:lumMod val="75000"/>
                  </a:schemeClr>
                </a:solidFill>
              </a:rPr>
              <a:t>Attributes </a:t>
            </a:r>
            <a:r>
              <a:rPr lang="en-US" sz="4000" dirty="0"/>
              <a:t>–</a:t>
            </a:r>
            <a:r>
              <a:rPr lang="en-US" sz="38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properties of the tag, e.g. size, color, etc… </a:t>
            </a:r>
          </a:p>
          <a:p>
            <a:r>
              <a:rPr lang="en-US" sz="3800" dirty="0">
                <a:solidFill>
                  <a:schemeClr val="tx2">
                    <a:lumMod val="75000"/>
                  </a:schemeClr>
                </a:solidFill>
              </a:rPr>
              <a:t>Elements </a:t>
            </a:r>
            <a:r>
              <a:rPr lang="en-US" sz="4000" dirty="0"/>
              <a:t>–</a:t>
            </a:r>
            <a:r>
              <a:rPr lang="en-US" sz="38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combination of opening, closing tag and attributes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314851" y="4216550"/>
            <a:ext cx="2603990" cy="523742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7" name="Rectangle 6"/>
          <p:cNvSpPr/>
          <p:nvPr/>
        </p:nvSpPr>
        <p:spPr>
          <a:xfrm>
            <a:off x="2066116" y="5159979"/>
            <a:ext cx="3581400" cy="523742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9" name="AutoShape 25"/>
          <p:cNvSpPr>
            <a:spLocks noChangeArrowheads="1"/>
          </p:cNvSpPr>
          <p:nvPr/>
        </p:nvSpPr>
        <p:spPr bwMode="auto">
          <a:xfrm>
            <a:off x="500283" y="3276600"/>
            <a:ext cx="2362199" cy="652770"/>
          </a:xfrm>
          <a:prstGeom prst="wedgeRoundRectCallout">
            <a:avLst>
              <a:gd name="adj1" fmla="val 14742"/>
              <a:gd name="adj2" fmla="val 11086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  <a:latin typeface="+mn-lt"/>
              </a:rPr>
              <a:t>Opening tag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10" name="AutoShape 25"/>
          <p:cNvSpPr>
            <a:spLocks noChangeArrowheads="1"/>
          </p:cNvSpPr>
          <p:nvPr/>
        </p:nvSpPr>
        <p:spPr bwMode="auto">
          <a:xfrm>
            <a:off x="3204923" y="3276600"/>
            <a:ext cx="4364616" cy="652770"/>
          </a:xfrm>
          <a:prstGeom prst="wedgeRoundRectCallout">
            <a:avLst>
              <a:gd name="adj1" fmla="val -38689"/>
              <a:gd name="adj2" fmla="val 10442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  <a:latin typeface="+mn-lt"/>
              </a:rPr>
              <a:t>Attribute: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key</a:t>
            </a:r>
            <a:r>
              <a:rPr lang="en-US" sz="2800" dirty="0">
                <a:solidFill>
                  <a:srgbClr val="FFFFFF"/>
                </a:solidFill>
                <a:latin typeface="+mn-lt"/>
              </a:rPr>
              <a:t>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sz="2800" dirty="0">
                <a:solidFill>
                  <a:srgbClr val="FFFFFF"/>
                </a:solidFill>
                <a:latin typeface="+mn-lt"/>
              </a:rPr>
              <a:t>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"value"</a:t>
            </a:r>
            <a:endParaRPr lang="bg-BG" sz="28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1" name="AutoShape 25"/>
          <p:cNvSpPr>
            <a:spLocks noChangeArrowheads="1"/>
          </p:cNvSpPr>
          <p:nvPr/>
        </p:nvSpPr>
        <p:spPr bwMode="auto">
          <a:xfrm>
            <a:off x="6250086" y="4685611"/>
            <a:ext cx="1836134" cy="652770"/>
          </a:xfrm>
          <a:prstGeom prst="wedgeRoundRectCallout">
            <a:avLst>
              <a:gd name="adj1" fmla="val -74835"/>
              <a:gd name="adj2" fmla="val 3840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  <a:latin typeface="+mn-lt"/>
              </a:rPr>
              <a:t>Element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12" name="AutoShape 25"/>
          <p:cNvSpPr>
            <a:spLocks noChangeArrowheads="1"/>
          </p:cNvSpPr>
          <p:nvPr/>
        </p:nvSpPr>
        <p:spPr bwMode="auto">
          <a:xfrm>
            <a:off x="3363909" y="5818521"/>
            <a:ext cx="2174381" cy="652770"/>
          </a:xfrm>
          <a:prstGeom prst="wedgeRoundRectCallout">
            <a:avLst>
              <a:gd name="adj1" fmla="val -74925"/>
              <a:gd name="adj2" fmla="val -3727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  <a:latin typeface="+mn-lt"/>
              </a:rPr>
              <a:t>Closing tag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06475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6" grpId="0" animBg="1"/>
      <p:bldP spid="7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color</a:t>
            </a:r>
            <a:r>
              <a:rPr lang="en-US" dirty="0"/>
              <a:t>: specifies the color of the letters</a:t>
            </a:r>
          </a:p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800" dirty="0"/>
              <a:t>Fonts – Font Family, Size and Colors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93896" y="3912287"/>
            <a:ext cx="10797856" cy="186512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2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 style="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color: </a:t>
            </a: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#AA77FF;</a:t>
            </a:r>
          </a:p>
          <a:p>
            <a:pPr eaLnBrk="0" hangingPunct="0">
              <a:lnSpc>
                <a:spcPct val="12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sz="3200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2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   "&gt;Purple 24pt&lt;/p&gt;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5258" y="3873297"/>
            <a:ext cx="2914650" cy="194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977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color</a:t>
            </a:r>
            <a:r>
              <a:rPr lang="en-US" dirty="0"/>
              <a:t>: specifies the color of the letters</a:t>
            </a:r>
          </a:p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font-family</a:t>
            </a:r>
            <a:r>
              <a:rPr lang="en-US" dirty="0"/>
              <a:t>: should hold several fonts. If the browser does not support the first one, it tries the next, and so on</a:t>
            </a:r>
          </a:p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800" dirty="0"/>
              <a:t>Fonts – Font Family, Size and Colors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93896" y="3912287"/>
            <a:ext cx="10797856" cy="186512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2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 style="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color: </a:t>
            </a: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#AA77FF;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font-family: </a:t>
            </a: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Consolas, monospace;</a:t>
            </a:r>
          </a:p>
          <a:p>
            <a:pPr eaLnBrk="0" hangingPunct="0">
              <a:lnSpc>
                <a:spcPct val="12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   "&gt;Purple 24pt&lt;/p&gt;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1762" y="3873294"/>
            <a:ext cx="2914650" cy="194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46103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color</a:t>
            </a:r>
            <a:r>
              <a:rPr lang="en-US" dirty="0"/>
              <a:t>: specifies the color of the letters</a:t>
            </a:r>
          </a:p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font-family</a:t>
            </a:r>
            <a:r>
              <a:rPr lang="en-US" dirty="0"/>
              <a:t>: should hold several fonts. If the browser does not support the first one, it tries the next, and so on</a:t>
            </a:r>
            <a:endParaRPr lang="en-US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font-size</a:t>
            </a:r>
            <a:r>
              <a:rPr lang="en-US" dirty="0"/>
              <a:t>: sets the size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800" dirty="0"/>
              <a:t>Fonts – Font Family, Size and Colors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93896" y="3912287"/>
            <a:ext cx="10797856" cy="186512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2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 style="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color: </a:t>
            </a: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#AA77FF;</a:t>
            </a:r>
          </a:p>
          <a:p>
            <a:pPr eaLnBrk="0" hangingPunct="0">
              <a:lnSpc>
                <a:spcPct val="12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font-family: </a:t>
            </a: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Consolas, monospace;</a:t>
            </a:r>
          </a:p>
          <a:p>
            <a:pPr eaLnBrk="0" hangingPunct="0">
              <a:lnSpc>
                <a:spcPct val="12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font-size: </a:t>
            </a: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24pt;"&gt;Purple 24pt&lt;/p&gt;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5258" y="3873297"/>
            <a:ext cx="2914650" cy="194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88564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Block-level</a:t>
            </a:r>
            <a:r>
              <a:rPr lang="en-US" dirty="0"/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(&lt;div&gt;;&lt;h1&gt;;&lt;p&gt;)</a:t>
            </a:r>
            <a:r>
              <a:rPr lang="en-US" dirty="0"/>
              <a:t> elements:</a:t>
            </a:r>
          </a:p>
          <a:p>
            <a:pPr lvl="1"/>
            <a:r>
              <a:rPr lang="en-US" dirty="0"/>
              <a:t>Always start on a new line</a:t>
            </a:r>
          </a:p>
          <a:p>
            <a:pPr lvl="1"/>
            <a:r>
              <a:rPr lang="en-US" dirty="0"/>
              <a:t>Take up the whole width available</a:t>
            </a:r>
          </a:p>
          <a:p>
            <a:pPr lvl="1"/>
            <a:endParaRPr lang="en-US" dirty="0"/>
          </a:p>
          <a:p>
            <a:r>
              <a:rPr lang="en-US" dirty="0"/>
              <a:t>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&lt;div&gt;</a:t>
            </a:r>
            <a:r>
              <a:rPr lang="en-US" dirty="0"/>
              <a:t> element:</a:t>
            </a:r>
          </a:p>
          <a:p>
            <a:pPr lvl="1"/>
            <a:r>
              <a:rPr lang="en-US" dirty="0"/>
              <a:t>is often used as a container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for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other HTML elements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Block-level Elements</a:t>
            </a:r>
            <a:endParaRPr 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5138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&lt;div&gt; Element - Example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08012" y="1447800"/>
            <a:ext cx="5692456" cy="474591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2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 style="background-color:#AA77FF;color:white;"&gt;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dirty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&lt;h2&gt;London&lt;/h2&gt;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dirty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 style="background-color:red;color:white;"&gt;</a:t>
            </a:r>
            <a:br>
              <a:rPr lang="en-US" sz="2800" b="1" dirty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800" b="1" dirty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    &lt;p&gt;London is the capital        city of England.&lt;p&gt;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dirty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&lt;/div&gt;</a:t>
            </a:r>
            <a:br>
              <a:rPr lang="en-US" sz="2800" b="1" dirty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&lt;/div&gt;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395CD59-3ABB-468D-AB14-8DE798DC9E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5012" y="2209800"/>
            <a:ext cx="4296512" cy="2622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167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Inline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(&lt;span&gt;;&lt;a&gt;;&lt;img&gt;)</a:t>
            </a:r>
            <a:r>
              <a:rPr lang="en-US" dirty="0"/>
              <a:t> elements: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do not start on a new line</a:t>
            </a:r>
          </a:p>
          <a:p>
            <a:pPr lvl="1"/>
            <a:r>
              <a:rPr lang="en-US" dirty="0"/>
              <a:t> only take up as much width as necessary</a:t>
            </a:r>
          </a:p>
          <a:p>
            <a:pPr lvl="1"/>
            <a:endParaRPr lang="en-US" dirty="0"/>
          </a:p>
          <a:p>
            <a:r>
              <a:rPr lang="en-US" dirty="0"/>
              <a:t>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&lt;span&gt;</a:t>
            </a:r>
            <a:r>
              <a:rPr lang="en-US" dirty="0"/>
              <a:t> element:</a:t>
            </a:r>
          </a:p>
          <a:p>
            <a:pPr lvl="1"/>
            <a:r>
              <a:rPr lang="en-US" dirty="0"/>
              <a:t>is often used as a container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for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some text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Inline Elements</a:t>
            </a:r>
          </a:p>
        </p:txBody>
      </p:sp>
    </p:spTree>
    <p:extLst>
      <p:ext uri="{BB962C8B-B14F-4D97-AF65-F5344CB8AC3E}">
        <p14:creationId xmlns:p14="http://schemas.microsoft.com/office/powerpoint/2010/main" val="1191357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&lt;span&gt; Element - Example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58401" y="1828800"/>
            <a:ext cx="10439400" cy="112646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2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dirty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&lt;p&gt;This is a very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&lt;span style="background-color:red; color: white;"&gt;</a:t>
            </a:r>
            <a:r>
              <a:rPr lang="en-US" sz="2800" b="1" dirty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important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&lt;/span&gt; </a:t>
            </a:r>
            <a:r>
              <a:rPr lang="en-US" sz="2800" b="1" dirty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message.&lt;/p&gt;</a:t>
            </a:r>
            <a:endParaRPr lang="en-US" sz="2800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7170" name="Picture 2" descr="https://gyazo.com/1052b4a60037cb8885bca200c752a0b1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357874" y="3962400"/>
            <a:ext cx="5440453" cy="2158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rrow: Down 2">
            <a:extLst>
              <a:ext uri="{FF2B5EF4-FFF2-40B4-BE49-F238E27FC236}">
                <a16:creationId xmlns:a16="http://schemas.microsoft.com/office/drawing/2014/main" id="{7152407F-2844-4E84-BE97-4428F857ED65}"/>
              </a:ext>
            </a:extLst>
          </p:cNvPr>
          <p:cNvSpPr/>
          <p:nvPr/>
        </p:nvSpPr>
        <p:spPr>
          <a:xfrm>
            <a:off x="5933856" y="3218364"/>
            <a:ext cx="288488" cy="533400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319576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1" cy="5570355"/>
          </a:xfrm>
        </p:spPr>
        <p:txBody>
          <a:bodyPr>
            <a:normAutofit/>
          </a:bodyPr>
          <a:lstStyle/>
          <a:p>
            <a:r>
              <a:rPr lang="en-US" dirty="0"/>
              <a:t>Create a Web page like the screenshot below: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Hints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Use a paragraph of text</a:t>
            </a:r>
          </a:p>
          <a:p>
            <a:pPr lvl="1"/>
            <a:r>
              <a:rPr lang="en-US" dirty="0"/>
              <a:t>Use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&lt;span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style="…"&gt;</a:t>
            </a:r>
            <a:r>
              <a:rPr lang="en-US" b="1" dirty="0">
                <a:solidFill>
                  <a:srgbClr val="FBEEDC"/>
                </a:solidFill>
                <a:latin typeface="Consolas" panose="020B0609020204030204" pitchFamily="49" charset="0"/>
              </a:rPr>
              <a:t>text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&lt;/span&gt;</a:t>
            </a:r>
            <a:r>
              <a:rPr lang="en-US" dirty="0"/>
              <a:t> for the colored text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Colors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0673" y="2099440"/>
            <a:ext cx="7887478" cy="2438400"/>
          </a:xfrm>
          <a:prstGeom prst="roundRect">
            <a:avLst>
              <a:gd name="adj" fmla="val 2095"/>
            </a:avLst>
          </a:prstGeom>
        </p:spPr>
      </p:pic>
    </p:spTree>
    <p:extLst>
      <p:ext uri="{BB962C8B-B14F-4D97-AF65-F5344CB8AC3E}">
        <p14:creationId xmlns:p14="http://schemas.microsoft.com/office/powerpoint/2010/main" val="2813471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Colors - Solution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88814" y="1684323"/>
            <a:ext cx="11620597" cy="471647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&lt;!DOCTYPE html&gt;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 lang="en"&gt;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&lt;head&gt;    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&lt;title&gt;Colors&lt;/title&gt;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&lt;/head&gt;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&lt;body&gt;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&lt;p&gt;Once the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&lt;span style=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"color: blue;"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blue plum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&lt;/span&gt; 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met the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&lt;span style=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"color: red;"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red tomato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&lt;/span&gt; 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playing with the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&lt;span style=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"color: green;"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green cucumber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&lt;/span&gt;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.&lt;/p&gt;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&lt;/body&gt;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88814" y="1151118"/>
            <a:ext cx="11620597" cy="533205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colors.html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9582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border</a:t>
            </a:r>
            <a:r>
              <a:rPr lang="en-US" dirty="0"/>
              <a:t>: specifies the type, thickness, color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800" dirty="0"/>
              <a:t>Borders, Backgrounds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95484" y="3849874"/>
            <a:ext cx="10797856" cy="245605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2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 style="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border: 2px solid red</a:t>
            </a: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text-align: center;</a:t>
            </a:r>
          </a:p>
          <a:p>
            <a:pPr eaLnBrk="0" hangingPunct="0">
              <a:lnSpc>
                <a:spcPct val="12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sz="3200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2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         "&gt;Red Border&lt;/p&gt;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6714" y="3555789"/>
            <a:ext cx="3059396" cy="1539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94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First HTML Page – Example</a:t>
            </a: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622410" y="1492819"/>
            <a:ext cx="10944002" cy="452698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&lt;!DOCTYPE html&gt;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AutoShape 25"/>
          <p:cNvSpPr>
            <a:spLocks noChangeArrowheads="1"/>
          </p:cNvSpPr>
          <p:nvPr/>
        </p:nvSpPr>
        <p:spPr bwMode="auto">
          <a:xfrm>
            <a:off x="4418012" y="1676400"/>
            <a:ext cx="2971799" cy="1224887"/>
          </a:xfrm>
          <a:prstGeom prst="wedgeRoundRectCallout">
            <a:avLst>
              <a:gd name="adj1" fmla="val -72836"/>
              <a:gd name="adj2" fmla="val -3679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218987"/>
            <a:r>
              <a:rPr lang="en-US" sz="2800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Defines this document to be HTML5</a:t>
            </a:r>
            <a:endParaRPr lang="bg-BG" sz="2800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0408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border</a:t>
            </a:r>
            <a:r>
              <a:rPr lang="en-US" dirty="0"/>
              <a:t>: specifies the type, thickness, color</a:t>
            </a:r>
          </a:p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border-radius</a:t>
            </a:r>
            <a:r>
              <a:rPr lang="en-US" dirty="0"/>
              <a:t>: rounds border edges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800" dirty="0"/>
              <a:t>Borders, Backgrounds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95484" y="3849874"/>
            <a:ext cx="10797856" cy="245605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 style="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border: 2px solid red;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text-align: center;</a:t>
            </a:r>
          </a:p>
          <a:p>
            <a:pPr eaLnBrk="0" hangingPunct="0">
              <a:lnSpc>
                <a:spcPct val="12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border-radius: 10px;</a:t>
            </a:r>
          </a:p>
          <a:p>
            <a:pPr eaLnBrk="0" hangingPunct="0">
              <a:lnSpc>
                <a:spcPct val="12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         "&gt;Red Border&lt;/p&gt;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6714" y="3555786"/>
            <a:ext cx="3059399" cy="1539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439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border</a:t>
            </a:r>
            <a:r>
              <a:rPr lang="en-US" dirty="0"/>
              <a:t>: specifies the type, thickness, color</a:t>
            </a:r>
          </a:p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border-radius</a:t>
            </a:r>
            <a:r>
              <a:rPr lang="en-US" dirty="0"/>
              <a:t>: rounds border edges</a:t>
            </a:r>
          </a:p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background</a:t>
            </a:r>
            <a:r>
              <a:rPr lang="en-US" dirty="0"/>
              <a:t>: sets the background</a:t>
            </a:r>
          </a:p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800" dirty="0"/>
              <a:t>Borders, Backgrounds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95484" y="3849874"/>
            <a:ext cx="10797856" cy="245605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2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 style="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border: 2px solid red;</a:t>
            </a:r>
          </a:p>
          <a:p>
            <a:pPr eaLnBrk="0" hangingPunct="0">
              <a:lnSpc>
                <a:spcPct val="12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text-align: center;</a:t>
            </a:r>
          </a:p>
          <a:p>
            <a:pPr eaLnBrk="0" hangingPunct="0">
              <a:lnSpc>
                <a:spcPct val="12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border-radius: 10px;</a:t>
            </a:r>
          </a:p>
          <a:p>
            <a:pPr eaLnBrk="0" hangingPunct="0">
              <a:lnSpc>
                <a:spcPct val="12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background: lightgray;</a:t>
            </a: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"&gt;Red Border&lt;/p&gt;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6713" y="3553331"/>
            <a:ext cx="3059399" cy="1539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418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1" cy="557035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Create a Web page like </a:t>
            </a:r>
            <a:br>
              <a:rPr lang="en-US" dirty="0"/>
            </a:br>
            <a:r>
              <a:rPr lang="en-US" dirty="0"/>
              <a:t>the screenshot:</a:t>
            </a:r>
          </a:p>
          <a:p>
            <a:pPr lvl="1"/>
            <a:r>
              <a:rPr lang="en-US" dirty="0"/>
              <a:t>Title: Borders</a:t>
            </a:r>
          </a:p>
          <a:p>
            <a:r>
              <a:rPr lang="en-US" dirty="0"/>
              <a:t>Including</a:t>
            </a:r>
          </a:p>
          <a:p>
            <a:pPr lvl="1"/>
            <a:r>
              <a:rPr lang="en-US" dirty="0"/>
              <a:t>Red bordered paragraph</a:t>
            </a:r>
          </a:p>
          <a:p>
            <a:pPr lvl="1"/>
            <a:r>
              <a:rPr lang="en-US" dirty="0"/>
              <a:t>Green bordered paragraph</a:t>
            </a:r>
          </a:p>
          <a:p>
            <a:pPr lvl="1"/>
            <a:r>
              <a:rPr lang="en-US" dirty="0"/>
              <a:t>Blue bordered paragraph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Hints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Modify the code used in the previous slide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Borders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7412" y="1187344"/>
            <a:ext cx="3614625" cy="4648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041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Borders - Solution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88814" y="1684323"/>
            <a:ext cx="11620597" cy="503715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&lt;!DOCTYPE html&gt;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 lang="en"&gt;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&lt;head&gt;    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&lt;title&gt;Colors&lt;/title&gt;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&lt;/head&gt;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&lt;body&gt;</a:t>
            </a:r>
          </a:p>
          <a:p>
            <a:pPr eaLnBrk="0" hangingPunct="0">
              <a:lnSpc>
                <a:spcPct val="12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 style=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"border: 2px solid red;text-align: center;border-radius:     10px;background: lightgray;"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&gt;&lt;span style="color: red;"&gt;Red&lt;/span&gt;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Border&lt;/p&gt;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i="1" noProof="1">
                <a:solidFill>
                  <a:srgbClr val="B2B2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ru-RU" b="1" i="1" noProof="1">
                <a:solidFill>
                  <a:srgbClr val="B2B2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</a:t>
            </a:r>
            <a:r>
              <a:rPr lang="en-US" b="1" i="1" noProof="1">
                <a:solidFill>
                  <a:srgbClr val="B2B2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– TODO: Do the other 2 paragraphs </a:t>
            </a:r>
            <a:r>
              <a:rPr lang="ru-RU" b="1" i="1" noProof="1">
                <a:solidFill>
                  <a:srgbClr val="B2B2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--&gt;</a:t>
            </a:r>
            <a:endParaRPr lang="en-US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&lt;/body&gt;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88814" y="1151118"/>
            <a:ext cx="11620597" cy="533205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borders.html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0406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Dev Tools / Styles Inspector / [F12]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2514" y="1151121"/>
            <a:ext cx="9568966" cy="5312082"/>
          </a:xfrm>
          <a:prstGeom prst="roundRect">
            <a:avLst>
              <a:gd name="adj" fmla="val 1006"/>
            </a:avLst>
          </a:prstGeom>
        </p:spPr>
      </p:pic>
      <p:sp>
        <p:nvSpPr>
          <p:cNvPr id="6" name="AutoShape 25"/>
          <p:cNvSpPr>
            <a:spLocks noChangeArrowheads="1"/>
          </p:cNvSpPr>
          <p:nvPr/>
        </p:nvSpPr>
        <p:spPr bwMode="auto">
          <a:xfrm>
            <a:off x="3732212" y="1448450"/>
            <a:ext cx="4086225" cy="813451"/>
          </a:xfrm>
          <a:prstGeom prst="wedgeRoundRectCallout">
            <a:avLst>
              <a:gd name="adj1" fmla="val -7275"/>
              <a:gd name="adj2" fmla="val 10303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</a:rPr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1190329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Dev Tools / Styles Inspector / [F12]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2514" y="1151121"/>
            <a:ext cx="9568966" cy="5312082"/>
          </a:xfrm>
          <a:prstGeom prst="roundRect">
            <a:avLst>
              <a:gd name="adj" fmla="val 1006"/>
            </a:avLst>
          </a:prstGeom>
        </p:spPr>
      </p:pic>
      <p:sp>
        <p:nvSpPr>
          <p:cNvPr id="6" name="AutoShape 25"/>
          <p:cNvSpPr>
            <a:spLocks noChangeArrowheads="1"/>
          </p:cNvSpPr>
          <p:nvPr/>
        </p:nvSpPr>
        <p:spPr bwMode="auto">
          <a:xfrm>
            <a:off x="2817812" y="1066800"/>
            <a:ext cx="4086225" cy="813451"/>
          </a:xfrm>
          <a:prstGeom prst="wedgeRoundRectCallout">
            <a:avLst>
              <a:gd name="adj1" fmla="val -7275"/>
              <a:gd name="adj2" fmla="val 10303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</a:rPr>
              <a:t>Padding</a:t>
            </a:r>
          </a:p>
        </p:txBody>
      </p:sp>
    </p:spTree>
    <p:extLst>
      <p:ext uri="{BB962C8B-B14F-4D97-AF65-F5344CB8AC3E}">
        <p14:creationId xmlns:p14="http://schemas.microsoft.com/office/powerpoint/2010/main" val="280310647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Dev Tools / Styles Inspector / [F12]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2514" y="1151121"/>
            <a:ext cx="9568966" cy="5312082"/>
          </a:xfrm>
          <a:prstGeom prst="roundRect">
            <a:avLst>
              <a:gd name="adj" fmla="val 1006"/>
            </a:avLst>
          </a:prstGeom>
        </p:spPr>
      </p:pic>
      <p:sp>
        <p:nvSpPr>
          <p:cNvPr id="6" name="AutoShape 25"/>
          <p:cNvSpPr>
            <a:spLocks noChangeArrowheads="1"/>
          </p:cNvSpPr>
          <p:nvPr/>
        </p:nvSpPr>
        <p:spPr bwMode="auto">
          <a:xfrm>
            <a:off x="760412" y="838200"/>
            <a:ext cx="4086225" cy="813451"/>
          </a:xfrm>
          <a:prstGeom prst="wedgeRoundRectCallout">
            <a:avLst>
              <a:gd name="adj1" fmla="val -7275"/>
              <a:gd name="adj2" fmla="val 10303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</a:rPr>
              <a:t>Margin</a:t>
            </a:r>
          </a:p>
        </p:txBody>
      </p:sp>
    </p:spTree>
    <p:extLst>
      <p:ext uri="{BB962C8B-B14F-4D97-AF65-F5344CB8AC3E}">
        <p14:creationId xmlns:p14="http://schemas.microsoft.com/office/powerpoint/2010/main" val="118602910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Dev Tools / Styles Inspector / [F12]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r="59988" b="59988"/>
          <a:stretch/>
        </p:blipFill>
        <p:spPr>
          <a:xfrm>
            <a:off x="1262514" y="1151121"/>
            <a:ext cx="9568966" cy="5312083"/>
          </a:xfrm>
          <a:prstGeom prst="roundRect">
            <a:avLst>
              <a:gd name="adj" fmla="val 1006"/>
            </a:avLst>
          </a:prstGeom>
        </p:spPr>
      </p:pic>
      <p:sp>
        <p:nvSpPr>
          <p:cNvPr id="6" name="AutoShape 25"/>
          <p:cNvSpPr>
            <a:spLocks noChangeArrowheads="1"/>
          </p:cNvSpPr>
          <p:nvPr/>
        </p:nvSpPr>
        <p:spPr bwMode="auto">
          <a:xfrm>
            <a:off x="2284412" y="2438400"/>
            <a:ext cx="4086225" cy="813451"/>
          </a:xfrm>
          <a:prstGeom prst="wedgeRoundRectCallout">
            <a:avLst>
              <a:gd name="adj1" fmla="val -7275"/>
              <a:gd name="adj2" fmla="val 10303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</a:rPr>
              <a:t>Border</a:t>
            </a:r>
          </a:p>
        </p:txBody>
      </p:sp>
    </p:spTree>
    <p:extLst>
      <p:ext uri="{BB962C8B-B14F-4D97-AF65-F5344CB8AC3E}">
        <p14:creationId xmlns:p14="http://schemas.microsoft.com/office/powerpoint/2010/main" val="215385488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800" dirty="0"/>
              <a:t>Margins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dirty="0"/>
              <a:t>Used to generate space around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elements</a:t>
            </a:r>
          </a:p>
          <a:p>
            <a:r>
              <a:rPr lang="en-US" dirty="0"/>
              <a:t>The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margin</a:t>
            </a:r>
            <a:r>
              <a:rPr lang="en-US" dirty="0"/>
              <a:t> properties set the size of the white space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outside</a:t>
            </a:r>
            <a:r>
              <a:rPr lang="en-US" dirty="0"/>
              <a:t> of the border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377824" y="3047997"/>
            <a:ext cx="5868988" cy="34770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r>
              <a:rPr lang="en-US" sz="3200" b="1" dirty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 style="border: 5px solid black;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margin: 30px;</a:t>
            </a:r>
          </a:p>
          <a:p>
            <a:endParaRPr lang="en-US" sz="32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</a:t>
            </a:r>
            <a:r>
              <a:rPr lang="en-US" sz="3200" b="1" dirty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"&gt;This page demonstrates margins.&lt;/p&gt;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0985" y="3205461"/>
            <a:ext cx="5171414" cy="3165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212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800" dirty="0"/>
              <a:t>Margins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dirty="0"/>
              <a:t>Used to generate space around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elements</a:t>
            </a:r>
          </a:p>
          <a:p>
            <a:r>
              <a:rPr lang="en-US" dirty="0"/>
              <a:t>The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margin</a:t>
            </a:r>
            <a:r>
              <a:rPr lang="en-US" dirty="0"/>
              <a:t> properties set the size of the white space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outside</a:t>
            </a:r>
            <a:r>
              <a:rPr lang="en-US" dirty="0"/>
              <a:t> of the border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377824" y="3048000"/>
            <a:ext cx="5868988" cy="34770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r>
              <a:rPr lang="en-US" sz="3200" b="1" dirty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 style="border: 5px solid black;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margin: 30px; margin-left: 55px; </a:t>
            </a:r>
          </a:p>
          <a:p>
            <a:endParaRPr lang="en-US" sz="32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</a:t>
            </a:r>
            <a:r>
              <a:rPr lang="en-US" sz="3200" b="1" dirty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"&gt;This page demonstrates margins.&lt;/p&gt;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0984" y="3205460"/>
            <a:ext cx="5171414" cy="3165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9465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First HTML Page – Example</a:t>
            </a: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622410" y="1492819"/>
            <a:ext cx="10944002" cy="452698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&lt;!DOCTYPE html&gt;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  <p:sp>
        <p:nvSpPr>
          <p:cNvPr id="6" name="AutoShape 25"/>
          <p:cNvSpPr>
            <a:spLocks noChangeArrowheads="1"/>
          </p:cNvSpPr>
          <p:nvPr/>
        </p:nvSpPr>
        <p:spPr bwMode="auto">
          <a:xfrm>
            <a:off x="2649446" y="2077893"/>
            <a:ext cx="3429000" cy="843888"/>
          </a:xfrm>
          <a:prstGeom prst="wedgeRoundRectCallout">
            <a:avLst>
              <a:gd name="adj1" fmla="val -69915"/>
              <a:gd name="adj2" fmla="val -2483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The root element of an HTML page</a:t>
            </a:r>
            <a:endParaRPr lang="bg-BG" sz="2800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AutoShape 25"/>
          <p:cNvSpPr>
            <a:spLocks noChangeArrowheads="1"/>
          </p:cNvSpPr>
          <p:nvPr/>
        </p:nvSpPr>
        <p:spPr bwMode="auto">
          <a:xfrm>
            <a:off x="2649446" y="4320769"/>
            <a:ext cx="3962400" cy="1301088"/>
          </a:xfrm>
          <a:prstGeom prst="wedgeRoundRectCallout">
            <a:avLst>
              <a:gd name="adj1" fmla="val -67334"/>
              <a:gd name="adj2" fmla="val 3807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Note: Almost every HTML tag must be closed</a:t>
            </a:r>
            <a:endParaRPr lang="bg-BG" sz="2800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1233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800" dirty="0"/>
              <a:t>Margins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dirty="0"/>
              <a:t>Used to generate space around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elements</a:t>
            </a:r>
          </a:p>
          <a:p>
            <a:r>
              <a:rPr lang="en-US" dirty="0"/>
              <a:t>The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margin</a:t>
            </a:r>
            <a:r>
              <a:rPr lang="en-US" dirty="0"/>
              <a:t> properties set the size of the white space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outside</a:t>
            </a:r>
            <a:r>
              <a:rPr lang="en-US" dirty="0"/>
              <a:t> of the border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377824" y="3048000"/>
            <a:ext cx="5868988" cy="34770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r>
              <a:rPr lang="en-US" sz="3200" b="1" dirty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 style="border: 5px solid black;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margin: 30px; margin-left: 55px; margin-bottom: 10px;</a:t>
            </a:r>
            <a:r>
              <a:rPr lang="en-US" sz="3200" b="1" dirty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"&gt;This page demonstrates margins.&lt;/p&gt;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0983" y="3203001"/>
            <a:ext cx="5175429" cy="316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3270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800" dirty="0"/>
              <a:t>Padding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dirty="0"/>
              <a:t>Used to generate space around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the content</a:t>
            </a:r>
          </a:p>
          <a:p>
            <a:r>
              <a:rPr lang="en-US" dirty="0"/>
              <a:t>The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padding</a:t>
            </a:r>
            <a:r>
              <a:rPr lang="en-US" dirty="0"/>
              <a:t> properties set the size of the white space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inside</a:t>
            </a:r>
            <a:r>
              <a:rPr lang="en-US" dirty="0"/>
              <a:t> of the border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377824" y="3048000"/>
            <a:ext cx="5868988" cy="34770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r>
              <a:rPr lang="en-US" sz="3200" b="1" dirty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 style="border: 5px solid black;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padding: 20px;</a:t>
            </a:r>
          </a:p>
          <a:p>
            <a:endParaRPr lang="en-US" sz="3200" b="1" dirty="0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en-US" sz="3200" b="1" dirty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"&gt;This page demonstrates padding.&lt;/p&gt;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1853" y="3205461"/>
            <a:ext cx="5174559" cy="3167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701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800" dirty="0"/>
              <a:t>Padding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dirty="0"/>
              <a:t>Used to generate space around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the content</a:t>
            </a:r>
          </a:p>
          <a:p>
            <a:r>
              <a:rPr lang="en-US" dirty="0"/>
              <a:t>The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padding</a:t>
            </a:r>
            <a:r>
              <a:rPr lang="en-US" dirty="0"/>
              <a:t> properties set the size of the white space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inside</a:t>
            </a:r>
            <a:r>
              <a:rPr lang="en-US" dirty="0"/>
              <a:t> of the border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377824" y="3048000"/>
            <a:ext cx="5868988" cy="34770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r>
              <a:rPr lang="en-US" sz="3200" b="1" dirty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 style="border: 5px solid black;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padding: 20px; padding-left: 65px; </a:t>
            </a:r>
          </a:p>
          <a:p>
            <a:endParaRPr lang="en-US" sz="3200" b="1" dirty="0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en-US" sz="3200" b="1" dirty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"&gt;This page demonstrates padding.&lt;/p&gt;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1853" y="3203003"/>
            <a:ext cx="5175429" cy="316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63438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800" dirty="0"/>
              <a:t>Padding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dirty="0"/>
              <a:t>Used to generate space around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the content</a:t>
            </a:r>
          </a:p>
          <a:p>
            <a:r>
              <a:rPr lang="en-US" dirty="0"/>
              <a:t>The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padding</a:t>
            </a:r>
            <a:r>
              <a:rPr lang="en-US" dirty="0"/>
              <a:t> properties set the size of the white space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inside</a:t>
            </a:r>
            <a:r>
              <a:rPr lang="en-US" dirty="0"/>
              <a:t> of the border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377824" y="3048000"/>
            <a:ext cx="5868988" cy="34770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r>
              <a:rPr lang="en-US" sz="3200" b="1" dirty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 style="border: 5px solid black;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padding: 20px; padding-left: 65px; padding-bottom: 15px</a:t>
            </a:r>
            <a:r>
              <a:rPr lang="en-US" sz="3200" b="1" dirty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"&gt;This page demonstrates padding.&lt;/p&gt;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1853" y="3203002"/>
            <a:ext cx="5175429" cy="316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00981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 Web page like at the screenshot.</a:t>
            </a:r>
          </a:p>
          <a:p>
            <a:pPr lvl="1"/>
            <a:r>
              <a:rPr lang="en-US" dirty="0"/>
              <a:t>Use 3 nested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&lt;div&gt;</a:t>
            </a:r>
            <a:r>
              <a:rPr lang="en-US" dirty="0"/>
              <a:t> elements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Outside div</a:t>
            </a:r>
            <a:r>
              <a:rPr lang="en-US" dirty="0"/>
              <a:t>: blue dotted border +</a:t>
            </a:r>
            <a:br>
              <a:rPr lang="en-US" dirty="0"/>
            </a:br>
            <a:r>
              <a:rPr lang="en-US" dirty="0"/>
              <a:t>border-radius + padding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Middle div</a:t>
            </a:r>
            <a:r>
              <a:rPr lang="en-US" dirty="0"/>
              <a:t>: red dashed border +</a:t>
            </a:r>
            <a:br>
              <a:rPr lang="en-US" dirty="0"/>
            </a:br>
            <a:r>
              <a:rPr lang="en-US" dirty="0"/>
              <a:t>border-radius + padding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Inner div</a:t>
            </a:r>
            <a:r>
              <a:rPr lang="en-US" dirty="0"/>
              <a:t>: green solid border + </a:t>
            </a:r>
            <a:br>
              <a:rPr lang="en-US" dirty="0"/>
            </a:br>
            <a:r>
              <a:rPr lang="en-US" dirty="0"/>
              <a:t>border-radius + padding + text-align + font-size</a:t>
            </a:r>
          </a:p>
          <a:p>
            <a:pPr lvl="1"/>
            <a:r>
              <a:rPr lang="en-US" dirty="0"/>
              <a:t>Use </a:t>
            </a:r>
            <a:r>
              <a:rPr lang="en-US" b="1" i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&amp;lt;</a:t>
            </a:r>
            <a:r>
              <a:rPr lang="en-US" dirty="0"/>
              <a:t> and </a:t>
            </a:r>
            <a:r>
              <a:rPr lang="en-US" b="1" i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&amp;gt;</a:t>
            </a:r>
            <a:r>
              <a:rPr lang="en-US" dirty="0"/>
              <a:t> to escape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</a:t>
            </a:r>
            <a:r>
              <a:rPr lang="en-US" dirty="0"/>
              <a:t> and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&gt;</a:t>
            </a:r>
            <a:r>
              <a:rPr lang="en-US" dirty="0"/>
              <a:t> characters in the text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Rectangles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1212" y="1829374"/>
            <a:ext cx="4572000" cy="3484306"/>
          </a:xfrm>
          <a:prstGeom prst="roundRect">
            <a:avLst>
              <a:gd name="adj" fmla="val 0"/>
            </a:avLst>
          </a:prstGeom>
        </p:spPr>
      </p:pic>
    </p:spTree>
    <p:extLst>
      <p:ext uri="{BB962C8B-B14F-4D97-AF65-F5344CB8AC3E}">
        <p14:creationId xmlns:p14="http://schemas.microsoft.com/office/powerpoint/2010/main" val="3151640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901" name="Text Box 5"/>
          <p:cNvSpPr txBox="1">
            <a:spLocks noChangeArrowheads="1"/>
          </p:cNvSpPr>
          <p:nvPr/>
        </p:nvSpPr>
        <p:spPr bwMode="auto">
          <a:xfrm>
            <a:off x="2055812" y="2824624"/>
            <a:ext cx="2895600" cy="3647152"/>
          </a:xfrm>
          <a:prstGeom prst="rect">
            <a:avLst/>
          </a:prstGeom>
          <a:solidFill>
            <a:schemeClr val="accent1">
              <a:alpha val="30000"/>
            </a:schemeClr>
          </a:solidFill>
          <a:ln w="9525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lang="en-US" sz="1400" b="1" noProof="1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lang="en-US" sz="1400" b="1" noProof="1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Lorem ipsum dolor sit amet, consectetuer adipiscing elit. Suspendisse at pede ut purus malesuada dictum. Donec vitae neque non magna aliquam dictum.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buFontTx/>
              <a:buChar char="•"/>
              <a:defRPr/>
            </a:pPr>
            <a:r>
              <a:rPr lang="en-US" sz="1400" b="1" noProof="1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Vestibulum et odio et ipsum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buFontTx/>
              <a:buChar char="•"/>
              <a:defRPr/>
            </a:pPr>
            <a:r>
              <a:rPr lang="en-US" sz="1400" b="1" noProof="1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accumsan accumsan. Morbi at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buFontTx/>
              <a:buChar char="•"/>
              <a:defRPr/>
            </a:pPr>
            <a:r>
              <a:rPr lang="en-US" sz="1400" b="1" noProof="1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arcu vel elit ultricies porta. Proin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lang="en-US" sz="1400" b="1" noProof="1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tortor purus, luctus non, aliquam nec, interdum vel, mi. Sed nec quam nec odio lacinia molestie. Praesent augue tortor, convallis eget, euismod nonummy, lacinia ut, risus. </a:t>
            </a:r>
          </a:p>
        </p:txBody>
      </p:sp>
      <p:sp>
        <p:nvSpPr>
          <p:cNvPr id="21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85</a:t>
            </a:fld>
            <a:endParaRPr lang="en-US" dirty="0"/>
          </a:p>
        </p:txBody>
      </p:sp>
      <p:sp>
        <p:nvSpPr>
          <p:cNvPr id="9768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Separate content from presentation!</a:t>
            </a:r>
          </a:p>
        </p:txBody>
      </p:sp>
      <p:sp>
        <p:nvSpPr>
          <p:cNvPr id="9768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CSS: Philosophy</a:t>
            </a:r>
          </a:p>
        </p:txBody>
      </p:sp>
      <p:sp>
        <p:nvSpPr>
          <p:cNvPr id="976902" name="Rectangle 6"/>
          <p:cNvSpPr>
            <a:spLocks noChangeArrowheads="1"/>
          </p:cNvSpPr>
          <p:nvPr/>
        </p:nvSpPr>
        <p:spPr bwMode="auto">
          <a:xfrm>
            <a:off x="6551608" y="2824624"/>
            <a:ext cx="2819401" cy="3647152"/>
          </a:xfrm>
          <a:prstGeom prst="rect">
            <a:avLst/>
          </a:prstGeom>
          <a:solidFill>
            <a:schemeClr val="accent1">
              <a:alpha val="30000"/>
            </a:schemeClr>
          </a:solidFill>
          <a:ln w="9525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976903" name="Rectangle 7"/>
          <p:cNvSpPr>
            <a:spLocks noChangeArrowheads="1"/>
          </p:cNvSpPr>
          <p:nvPr/>
        </p:nvSpPr>
        <p:spPr bwMode="auto">
          <a:xfrm>
            <a:off x="6730317" y="4026378"/>
            <a:ext cx="2231180" cy="380281"/>
          </a:xfrm>
          <a:prstGeom prst="rect">
            <a:avLst/>
          </a:prstGeom>
          <a:solidFill>
            <a:schemeClr val="tx2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76904" name="Rectangle 8"/>
          <p:cNvSpPr>
            <a:spLocks noChangeArrowheads="1"/>
          </p:cNvSpPr>
          <p:nvPr/>
        </p:nvSpPr>
        <p:spPr bwMode="auto">
          <a:xfrm>
            <a:off x="6730317" y="4503708"/>
            <a:ext cx="2231180" cy="380281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solidFill>
                <a:schemeClr val="bg2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76905" name="Rectangle 9"/>
          <p:cNvSpPr>
            <a:spLocks noChangeArrowheads="1"/>
          </p:cNvSpPr>
          <p:nvPr/>
        </p:nvSpPr>
        <p:spPr bwMode="auto">
          <a:xfrm>
            <a:off x="6737538" y="4991459"/>
            <a:ext cx="2231180" cy="38028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76906" name="Text Box 10"/>
          <p:cNvSpPr txBox="1">
            <a:spLocks noChangeArrowheads="1"/>
          </p:cNvSpPr>
          <p:nvPr/>
        </p:nvSpPr>
        <p:spPr bwMode="auto">
          <a:xfrm>
            <a:off x="6731187" y="2885515"/>
            <a:ext cx="61747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>
              <a:lnSpc>
                <a:spcPct val="100000"/>
              </a:lnSpc>
              <a:defRPr/>
            </a:pPr>
            <a:r>
              <a:rPr lang="en-US" sz="18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Bold</a:t>
            </a:r>
          </a:p>
        </p:txBody>
      </p:sp>
      <p:sp>
        <p:nvSpPr>
          <p:cNvPr id="976907" name="Text Box 11"/>
          <p:cNvSpPr txBox="1">
            <a:spLocks noChangeArrowheads="1"/>
          </p:cNvSpPr>
          <p:nvPr/>
        </p:nvSpPr>
        <p:spPr bwMode="auto">
          <a:xfrm>
            <a:off x="6737538" y="3190315"/>
            <a:ext cx="73706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>
              <a:lnSpc>
                <a:spcPct val="100000"/>
              </a:lnSpc>
              <a:defRPr/>
            </a:pPr>
            <a:r>
              <a:rPr lang="en-US" sz="18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Italics</a:t>
            </a:r>
          </a:p>
        </p:txBody>
      </p:sp>
      <p:sp>
        <p:nvSpPr>
          <p:cNvPr id="976908" name="Text Box 12"/>
          <p:cNvSpPr txBox="1">
            <a:spLocks noChangeArrowheads="1"/>
          </p:cNvSpPr>
          <p:nvPr/>
        </p:nvSpPr>
        <p:spPr bwMode="auto">
          <a:xfrm>
            <a:off x="6737538" y="3523691"/>
            <a:ext cx="80932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>
              <a:lnSpc>
                <a:spcPct val="100000"/>
              </a:lnSpc>
              <a:defRPr/>
            </a:pPr>
            <a:r>
              <a:rPr lang="en-US" sz="18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Indent</a:t>
            </a:r>
          </a:p>
        </p:txBody>
      </p:sp>
      <p:sp>
        <p:nvSpPr>
          <p:cNvPr id="976909" name="Text Box 13"/>
          <p:cNvSpPr txBox="1">
            <a:spLocks noChangeArrowheads="1"/>
          </p:cNvSpPr>
          <p:nvPr/>
        </p:nvSpPr>
        <p:spPr bwMode="auto">
          <a:xfrm>
            <a:off x="2237027" y="1775605"/>
            <a:ext cx="2685479" cy="892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>
              <a:lnSpc>
                <a:spcPct val="100000"/>
              </a:lnSpc>
              <a:defRPr/>
            </a:pPr>
            <a:r>
              <a:rPr lang="en-US" sz="2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Content </a:t>
            </a:r>
          </a:p>
          <a:p>
            <a:pPr algn="ctr" eaLnBrk="1" hangingPunct="1">
              <a:lnSpc>
                <a:spcPct val="100000"/>
              </a:lnSpc>
              <a:defRPr/>
            </a:pPr>
            <a:r>
              <a:rPr lang="en-US" sz="2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en-US" sz="26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HTML</a:t>
            </a:r>
            <a:r>
              <a:rPr lang="en-US" sz="2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document)</a:t>
            </a:r>
          </a:p>
        </p:txBody>
      </p:sp>
      <p:sp>
        <p:nvSpPr>
          <p:cNvPr id="976910" name="Text Box 14"/>
          <p:cNvSpPr txBox="1">
            <a:spLocks noChangeArrowheads="1"/>
          </p:cNvSpPr>
          <p:nvPr/>
        </p:nvSpPr>
        <p:spPr bwMode="auto">
          <a:xfrm>
            <a:off x="6762037" y="1774167"/>
            <a:ext cx="2398541" cy="892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>
              <a:lnSpc>
                <a:spcPct val="100000"/>
              </a:lnSpc>
              <a:defRPr/>
            </a:pPr>
            <a:r>
              <a:rPr lang="en-US" sz="2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Presentation</a:t>
            </a:r>
          </a:p>
          <a:p>
            <a:pPr algn="ctr" eaLnBrk="1" hangingPunct="1">
              <a:lnSpc>
                <a:spcPct val="100000"/>
              </a:lnSpc>
              <a:defRPr/>
            </a:pPr>
            <a:r>
              <a:rPr lang="en-US" sz="2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en-US" sz="26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CSS</a:t>
            </a:r>
            <a:r>
              <a:rPr lang="en-US" sz="2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document)</a:t>
            </a:r>
          </a:p>
        </p:txBody>
      </p:sp>
      <p:sp>
        <p:nvSpPr>
          <p:cNvPr id="976911" name="Line 15"/>
          <p:cNvSpPr>
            <a:spLocks noChangeShapeType="1"/>
          </p:cNvSpPr>
          <p:nvPr/>
        </p:nvSpPr>
        <p:spPr bwMode="auto">
          <a:xfrm flipH="1" flipV="1">
            <a:off x="2741611" y="2993499"/>
            <a:ext cx="3987117" cy="76200"/>
          </a:xfrm>
          <a:prstGeom prst="line">
            <a:avLst/>
          </a:prstGeom>
          <a:noFill/>
          <a:ln w="9525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>
              <a:defRPr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76912" name="Line 16"/>
          <p:cNvSpPr>
            <a:spLocks noChangeShapeType="1"/>
          </p:cNvSpPr>
          <p:nvPr/>
        </p:nvSpPr>
        <p:spPr bwMode="auto">
          <a:xfrm flipH="1">
            <a:off x="4684710" y="3374981"/>
            <a:ext cx="2088617" cy="1434207"/>
          </a:xfrm>
          <a:prstGeom prst="line">
            <a:avLst/>
          </a:prstGeom>
          <a:noFill/>
          <a:ln w="9525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>
              <a:defRPr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76913" name="Line 17"/>
          <p:cNvSpPr>
            <a:spLocks noChangeShapeType="1"/>
          </p:cNvSpPr>
          <p:nvPr/>
        </p:nvSpPr>
        <p:spPr bwMode="auto">
          <a:xfrm flipH="1">
            <a:off x="2237027" y="3725610"/>
            <a:ext cx="4587605" cy="672604"/>
          </a:xfrm>
          <a:prstGeom prst="line">
            <a:avLst/>
          </a:prstGeom>
          <a:noFill/>
          <a:ln w="9525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>
              <a:defRPr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76914" name="Line 18"/>
          <p:cNvSpPr>
            <a:spLocks noChangeShapeType="1"/>
          </p:cNvSpPr>
          <p:nvPr/>
        </p:nvSpPr>
        <p:spPr bwMode="auto">
          <a:xfrm flipH="1">
            <a:off x="4684711" y="4693848"/>
            <a:ext cx="2044017" cy="115340"/>
          </a:xfrm>
          <a:prstGeom prst="line">
            <a:avLst/>
          </a:prstGeom>
          <a:noFill/>
          <a:ln w="9525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>
              <a:defRPr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76915" name="Line 19"/>
          <p:cNvSpPr>
            <a:spLocks noChangeShapeType="1"/>
          </p:cNvSpPr>
          <p:nvPr/>
        </p:nvSpPr>
        <p:spPr bwMode="auto">
          <a:xfrm flipH="1">
            <a:off x="4951410" y="5212508"/>
            <a:ext cx="1786127" cy="426292"/>
          </a:xfrm>
          <a:prstGeom prst="line">
            <a:avLst/>
          </a:prstGeom>
          <a:noFill/>
          <a:ln w="9525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>
              <a:defRPr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76916" name="Line 20"/>
          <p:cNvSpPr>
            <a:spLocks noChangeShapeType="1"/>
          </p:cNvSpPr>
          <p:nvPr/>
        </p:nvSpPr>
        <p:spPr bwMode="auto">
          <a:xfrm flipH="1" flipV="1">
            <a:off x="2741612" y="3070180"/>
            <a:ext cx="3886200" cy="1146337"/>
          </a:xfrm>
          <a:prstGeom prst="line">
            <a:avLst/>
          </a:prstGeom>
          <a:noFill/>
          <a:ln w="9525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>
              <a:defRPr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1000424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769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769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769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769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769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769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769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769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769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769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769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769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769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9769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9769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9769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6901" grpId="0" animBg="1"/>
      <p:bldP spid="976902" grpId="0" animBg="1"/>
      <p:bldP spid="976903" grpId="0" animBg="1"/>
      <p:bldP spid="976904" grpId="0" animBg="1"/>
      <p:bldP spid="976905" grpId="0" animBg="1"/>
      <p:bldP spid="976906" grpId="0"/>
      <p:bldP spid="976907" grpId="0"/>
      <p:bldP spid="976908" grpId="0"/>
      <p:bldP spid="976909" grpId="0"/>
      <p:bldP spid="976910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86</a:t>
            </a:fld>
            <a:endParaRPr lang="en-US" dirty="0"/>
          </a:p>
        </p:txBody>
      </p:sp>
      <p:sp>
        <p:nvSpPr>
          <p:cNvPr id="9779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The Resulting Page</a:t>
            </a:r>
          </a:p>
        </p:txBody>
      </p:sp>
      <p:sp>
        <p:nvSpPr>
          <p:cNvPr id="977923" name="Rectangle 3"/>
          <p:cNvSpPr>
            <a:spLocks noChangeArrowheads="1"/>
          </p:cNvSpPr>
          <p:nvPr/>
        </p:nvSpPr>
        <p:spPr bwMode="auto">
          <a:xfrm>
            <a:off x="3656013" y="1066800"/>
            <a:ext cx="4800599" cy="5334000"/>
          </a:xfrm>
          <a:prstGeom prst="rect">
            <a:avLst/>
          </a:prstGeom>
          <a:solidFill>
            <a:schemeClr val="accent1">
              <a:alpha val="30000"/>
            </a:schemeClr>
          </a:solidFill>
          <a:ln w="9525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77924" name="Text Box 4"/>
          <p:cNvSpPr txBox="1">
            <a:spLocks noChangeArrowheads="1"/>
          </p:cNvSpPr>
          <p:nvPr/>
        </p:nvSpPr>
        <p:spPr bwMode="auto">
          <a:xfrm>
            <a:off x="3862386" y="1196976"/>
            <a:ext cx="4441825" cy="51398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40000"/>
              </a:spcBef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Title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eaLnBrk="1" hangingPunct="1">
              <a:lnSpc>
                <a:spcPct val="100000"/>
              </a:lnSpc>
              <a:spcBef>
                <a:spcPct val="40000"/>
              </a:spcBef>
              <a:defRPr/>
            </a:pPr>
            <a:r>
              <a:rPr lang="en-US" sz="2000" b="1" noProof="1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Lorem ipsum dolor sit amet, consectetuer adipiscing elit. Suspendisse at pede ut purus malesuada dictum. Donec vitae neque non magna aliquam dictum.</a:t>
            </a:r>
          </a:p>
          <a:p>
            <a:pPr lvl="1" eaLnBrk="1" hangingPunct="1">
              <a:lnSpc>
                <a:spcPct val="100000"/>
              </a:lnSpc>
              <a:spcBef>
                <a:spcPct val="40000"/>
              </a:spcBef>
              <a:buFontTx/>
              <a:buChar char="•"/>
              <a:defRPr/>
            </a:pPr>
            <a:r>
              <a:rPr lang="en-US" sz="2000" b="1" noProof="1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en-US" sz="2000" b="1" i="1" noProof="1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Vestibulum et odio et ipsum</a:t>
            </a:r>
          </a:p>
          <a:p>
            <a:pPr lvl="1" eaLnBrk="1" hangingPunct="1">
              <a:lnSpc>
                <a:spcPct val="100000"/>
              </a:lnSpc>
              <a:spcBef>
                <a:spcPct val="40000"/>
              </a:spcBef>
              <a:buFontTx/>
              <a:buChar char="•"/>
              <a:defRPr/>
            </a:pPr>
            <a:r>
              <a:rPr lang="en-US" sz="2000" b="1" i="1" noProof="1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accumsan accumsan. Morbi at</a:t>
            </a:r>
          </a:p>
          <a:p>
            <a:pPr lvl="1" eaLnBrk="1" hangingPunct="1">
              <a:lnSpc>
                <a:spcPct val="100000"/>
              </a:lnSpc>
              <a:spcBef>
                <a:spcPct val="40000"/>
              </a:spcBef>
              <a:buFontTx/>
              <a:buChar char="•"/>
              <a:defRPr/>
            </a:pPr>
            <a:r>
              <a:rPr lang="en-US" sz="2000" b="1" i="1" noProof="1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arcu vel elit ultricies porta. Proin</a:t>
            </a:r>
          </a:p>
          <a:p>
            <a:pPr eaLnBrk="1" hangingPunct="1">
              <a:lnSpc>
                <a:spcPct val="100000"/>
              </a:lnSpc>
              <a:spcBef>
                <a:spcPct val="40000"/>
              </a:spcBef>
              <a:defRPr/>
            </a:pPr>
            <a:r>
              <a:rPr lang="en-US" sz="2000" b="1" noProof="1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Tortor purus, luctus non, aliquam nec, interdum vel, mi. Sed nec quam nec odio lacinia molestie. Praesent augue tortor, convallis eget, euismod nonummy, lacinia ut, risus. </a:t>
            </a:r>
          </a:p>
        </p:txBody>
      </p:sp>
    </p:spTree>
    <p:extLst>
      <p:ext uri="{BB962C8B-B14F-4D97-AF65-F5344CB8AC3E}">
        <p14:creationId xmlns:p14="http://schemas.microsoft.com/office/powerpoint/2010/main" val="93964722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08662" y="1665896"/>
            <a:ext cx="6705600" cy="474591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&lt;!DOCTYPE html&gt;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&lt;head&gt;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&lt;link rel="stylesheet" type="text/css" href="styles.css"&gt;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&lt;/head&gt;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&lt;body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id="content"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&lt;p&gt;This is a &lt;span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class="special"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 special beer&lt;/span&gt; for &lt;span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class= "special"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&gt;special drinkers&lt;/span&gt;.&lt;/p&gt;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&lt;/body&gt;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7595262" y="1665896"/>
            <a:ext cx="4038600" cy="472815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lnSpc>
                <a:spcPct val="105000"/>
              </a:lnSpc>
              <a:spcBef>
                <a:spcPts val="18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#content 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#EEE;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105000"/>
              </a:lnSpc>
              <a:spcBef>
                <a:spcPts val="18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font-size: 24pt;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.special 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font-style: italic;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font-weight: bold;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color: blue;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auto">
          <a:xfrm>
            <a:off x="7659411" y="1711974"/>
            <a:ext cx="1483001" cy="406193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72000" tIns="36000" rIns="72000" bIns="36000">
            <a:no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3" name="Rectangle 22"/>
          <p:cNvSpPr>
            <a:spLocks noChangeArrowheads="1"/>
          </p:cNvSpPr>
          <p:nvPr/>
        </p:nvSpPr>
        <p:spPr bwMode="auto">
          <a:xfrm>
            <a:off x="7646627" y="4540706"/>
            <a:ext cx="1483001" cy="406193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72000" tIns="36000" rIns="72000" bIns="36000">
            <a:no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1880262" y="3971055"/>
            <a:ext cx="2031840" cy="460502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72000" tIns="36000" rIns="72000" bIns="36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4074367" y="4345196"/>
            <a:ext cx="2601070" cy="460502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72000" tIns="36000" rIns="72000" bIns="36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5563182" y="4752894"/>
            <a:ext cx="1178590" cy="460502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72000" tIns="36000" rIns="72000" bIns="36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575677" y="5133558"/>
            <a:ext cx="1556335" cy="460502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72000" tIns="36000" rIns="72000" bIns="36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4277187" y="3219204"/>
            <a:ext cx="1718500" cy="460502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72000" tIns="36000" rIns="72000" bIns="36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8815" y="32220"/>
            <a:ext cx="9577597" cy="1110780"/>
          </a:xfrm>
        </p:spPr>
        <p:txBody>
          <a:bodyPr/>
          <a:lstStyle/>
          <a:p>
            <a:r>
              <a:rPr lang="en-US" dirty="0"/>
              <a:t>Combining HTML and CSS Files – body id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508662" y="1132691"/>
            <a:ext cx="6705600" cy="533205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using-css.html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7595262" y="1132691"/>
            <a:ext cx="4038600" cy="533205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styles.css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Bent Arrow 9"/>
          <p:cNvSpPr/>
          <p:nvPr/>
        </p:nvSpPr>
        <p:spPr>
          <a:xfrm>
            <a:off x="5103813" y="1143000"/>
            <a:ext cx="2430296" cy="2003781"/>
          </a:xfrm>
          <a:prstGeom prst="bentArrow">
            <a:avLst>
              <a:gd name="adj1" fmla="val 10682"/>
              <a:gd name="adj2" fmla="val 10659"/>
              <a:gd name="adj3" fmla="val 19129"/>
              <a:gd name="adj4" fmla="val 6434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8386" y="4992977"/>
            <a:ext cx="2827164" cy="1675629"/>
          </a:xfrm>
          <a:prstGeom prst="roundRect">
            <a:avLst>
              <a:gd name="adj" fmla="val 2500"/>
            </a:avLst>
          </a:prstGeom>
        </p:spPr>
      </p:pic>
    </p:spTree>
    <p:extLst>
      <p:ext uri="{BB962C8B-B14F-4D97-AF65-F5344CB8AC3E}">
        <p14:creationId xmlns:p14="http://schemas.microsoft.com/office/powerpoint/2010/main" val="408660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2" grpId="0" animBg="1"/>
      <p:bldP spid="23" grpId="0" animBg="1"/>
      <p:bldP spid="18" grpId="0" animBg="1"/>
      <p:bldP spid="19" grpId="0" animBg="1"/>
      <p:bldP spid="20" grpId="0" animBg="1"/>
      <p:bldP spid="21" grpId="0" animBg="1"/>
      <p:bldP spid="17" grpId="0" animBg="1"/>
      <p:bldP spid="12" grpId="0" animBg="1"/>
      <p:bldP spid="10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.class</a:t>
            </a:r>
            <a:r>
              <a:rPr lang="en-US" dirty="0"/>
              <a:t> – selects a group of elements</a:t>
            </a:r>
            <a:br>
              <a:rPr lang="en-US" dirty="0"/>
            </a:br>
            <a:r>
              <a:rPr lang="en-US" dirty="0"/>
              <a:t>with the specified class</a:t>
            </a:r>
          </a:p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#id</a:t>
            </a:r>
            <a:r>
              <a:rPr lang="en-US" dirty="0"/>
              <a:t> – selects a unique element</a:t>
            </a:r>
          </a:p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tag</a:t>
            </a:r>
            <a:r>
              <a:rPr lang="en-US" dirty="0"/>
              <a:t> – selects all specified tags</a:t>
            </a:r>
          </a:p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*</a:t>
            </a:r>
            <a:r>
              <a:rPr lang="en-US" dirty="0"/>
              <a:t> - selects everything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 Selectors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7595262" y="1665896"/>
            <a:ext cx="4038600" cy="472815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.special 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font-style: italic;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font-weight: bold;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color: blue;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105000"/>
              </a:lnSpc>
              <a:spcBef>
                <a:spcPts val="18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#content 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#EEE;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105000"/>
              </a:lnSpc>
              <a:spcBef>
                <a:spcPts val="18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font-size: 24pt;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7595262" y="1132691"/>
            <a:ext cx="4038600" cy="533205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styles.css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b="10572"/>
          <a:stretch/>
        </p:blipFill>
        <p:spPr>
          <a:xfrm>
            <a:off x="2238918" y="4495800"/>
            <a:ext cx="3581400" cy="1898250"/>
          </a:xfrm>
          <a:prstGeom prst="roundRect">
            <a:avLst>
              <a:gd name="adj" fmla="val 2500"/>
            </a:avLst>
          </a:prstGeom>
        </p:spPr>
      </p:pic>
    </p:spTree>
    <p:extLst>
      <p:ext uri="{BB962C8B-B14F-4D97-AF65-F5344CB8AC3E}">
        <p14:creationId xmlns:p14="http://schemas.microsoft.com/office/powerpoint/2010/main" val="2322482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Create a Web page like at the screenshot. 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Hints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Link the CSS file in the HTML header</a:t>
            </a:r>
          </a:p>
          <a:p>
            <a:pPr lvl="2"/>
            <a:r>
              <a:rPr lang="en-US" dirty="0"/>
              <a:t>How did we do this? </a:t>
            </a:r>
          </a:p>
          <a:p>
            <a:pPr lvl="1"/>
            <a:r>
              <a:rPr lang="en-US" dirty="0"/>
              <a:t>In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body</a:t>
            </a:r>
            <a:r>
              <a:rPr lang="en-US" dirty="0"/>
              <a:t> CSS selector define:</a:t>
            </a:r>
            <a:endParaRPr lang="bg-BG" dirty="0"/>
          </a:p>
          <a:p>
            <a:pPr lvl="2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background:#EEE; font-size:24pt;</a:t>
            </a:r>
          </a:p>
          <a:p>
            <a:pPr lvl="1"/>
            <a:r>
              <a:rPr lang="en-US" dirty="0"/>
              <a:t>Define and use a CSS class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.lang</a:t>
            </a:r>
            <a:r>
              <a:rPr lang="en-US" noProof="1"/>
              <a:t> </a:t>
            </a:r>
            <a:r>
              <a:rPr lang="en-US" dirty="0"/>
              <a:t>for styling the languages:</a:t>
            </a:r>
          </a:p>
          <a:p>
            <a:pPr lvl="2"/>
            <a:r>
              <a:rPr lang="en-US" dirty="0"/>
              <a:t>Specify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border:1px #AAA, border-radius, background:#CCC, padding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– Languages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9772" y="2034533"/>
            <a:ext cx="4615840" cy="2842267"/>
          </a:xfrm>
          <a:prstGeom prst="roundRect">
            <a:avLst>
              <a:gd name="adj" fmla="val 2500"/>
            </a:avLst>
          </a:prstGeom>
        </p:spPr>
      </p:pic>
    </p:spTree>
    <p:extLst>
      <p:ext uri="{BB962C8B-B14F-4D97-AF65-F5344CB8AC3E}">
        <p14:creationId xmlns:p14="http://schemas.microsoft.com/office/powerpoint/2010/main" val="1010841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First HTML Page – Example</a:t>
            </a: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622410" y="1492819"/>
            <a:ext cx="10944002" cy="452698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&lt;!DOCTYPE html&gt;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&lt;head&gt;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&lt;/head&gt;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  <p:sp>
        <p:nvSpPr>
          <p:cNvPr id="6" name="AutoShape 25"/>
          <p:cNvSpPr>
            <a:spLocks noChangeArrowheads="1"/>
          </p:cNvSpPr>
          <p:nvPr/>
        </p:nvSpPr>
        <p:spPr bwMode="auto">
          <a:xfrm>
            <a:off x="3134035" y="2209800"/>
            <a:ext cx="3687155" cy="1295118"/>
          </a:xfrm>
          <a:prstGeom prst="wedgeRoundRectCallout">
            <a:avLst>
              <a:gd name="adj1" fmla="val -71138"/>
              <a:gd name="adj2" fmla="val -1843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Contains meta information about the document</a:t>
            </a:r>
            <a:endParaRPr lang="bg-BG" sz="2800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0278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– Languages (HTML + CSS)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84862" y="1665896"/>
            <a:ext cx="6347750" cy="474591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spc="-8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&lt;!DOCTYPE html&gt;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spc="-8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spc="-8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&lt;head&gt; &lt;title&gt;…&lt;/title&gt;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spc="-8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&lt;link rel="stylesheet" type=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spc="-8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"text/css" href="languages.css"&gt;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spc="-8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&lt;/head&gt;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spc="-8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&lt;body&gt;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spc="-8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Programming … &lt;span </a:t>
            </a:r>
            <a:r>
              <a:rPr lang="en-US" b="1" spc="-8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class="lang"</a:t>
            </a:r>
            <a:r>
              <a:rPr lang="en-US" b="1" spc="-8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spc="-8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PHP&lt;/span&gt;, &lt;span </a:t>
            </a:r>
            <a:r>
              <a:rPr lang="en-US" b="1" spc="-8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class="lang"</a:t>
            </a:r>
            <a:r>
              <a:rPr lang="en-US" b="1" spc="-8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spc="-8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JavaScript&lt;/span&gt;, … purpose.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spc="-8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&lt;/body&gt;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spc="-8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584862" y="1132691"/>
            <a:ext cx="6347750" cy="533205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spc="-8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languages.html</a:t>
            </a:r>
            <a:endParaRPr lang="en-US" b="1" spc="-80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7290462" y="1665896"/>
            <a:ext cx="4290350" cy="472815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lnSpc>
                <a:spcPct val="105000"/>
              </a:lnSpc>
              <a:spcBef>
                <a:spcPts val="18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spc="-8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body</a:t>
            </a:r>
            <a:r>
              <a:rPr lang="en-US" b="1" spc="-8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spc="-8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font-size: 24pt;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spc="-8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#EEE;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spc="-8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b="1" spc="-80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spc="-8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.lang </a:t>
            </a:r>
            <a:r>
              <a:rPr lang="en-US" b="1" spc="-8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spc="-8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padding: 2px 10px;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spc="-8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border: 1px solid #AAA;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spc="-8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#CCC;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spc="-8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border-radius: 10px;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spc="-8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7290462" y="1132691"/>
            <a:ext cx="4290350" cy="533205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spc="-8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languages.css</a:t>
            </a:r>
            <a:endParaRPr lang="en-US" b="1" spc="-80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1254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0036" y="518750"/>
            <a:ext cx="4267200" cy="3252019"/>
          </a:xfrm>
          <a:prstGeom prst="roundRect">
            <a:avLst>
              <a:gd name="adj" fmla="val 1745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4955998"/>
            <a:ext cx="8938472" cy="820600"/>
          </a:xfrm>
        </p:spPr>
        <p:txBody>
          <a:bodyPr/>
          <a:lstStyle/>
          <a:p>
            <a:r>
              <a:rPr lang="en-US" dirty="0"/>
              <a:t>Styling with CSS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446212" y="5834166"/>
            <a:ext cx="8938472" cy="719034"/>
          </a:xfrm>
        </p:spPr>
        <p:txBody>
          <a:bodyPr/>
          <a:lstStyle/>
          <a:p>
            <a:r>
              <a:rPr lang="en-US" dirty="0"/>
              <a:t>Live Problems in Class (Lab)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7762" y="3073637"/>
            <a:ext cx="4696234" cy="1451833"/>
          </a:xfrm>
          <a:prstGeom prst="roundRect">
            <a:avLst>
              <a:gd name="adj" fmla="val 2095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4738" y="2414572"/>
            <a:ext cx="4127274" cy="2541426"/>
          </a:xfrm>
          <a:prstGeom prst="roundRect">
            <a:avLst>
              <a:gd name="adj" fmla="val 2500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061162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92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2" y="1151121"/>
            <a:ext cx="11804821" cy="557035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HTML</a:t>
            </a:r>
            <a:r>
              <a:rPr lang="en-US" sz="3200" dirty="0"/>
              <a:t> describes text with formatting,</a:t>
            </a:r>
            <a:br>
              <a:rPr lang="en-US" sz="3200" dirty="0"/>
            </a:br>
            <a:r>
              <a:rPr lang="en-US" sz="3200" dirty="0"/>
              <a:t>images, tables, forms, etc.</a:t>
            </a:r>
          </a:p>
          <a:p>
            <a:pPr lvl="1">
              <a:lnSpc>
                <a:spcPct val="100000"/>
              </a:lnSpc>
            </a:pPr>
            <a:r>
              <a:rPr lang="en-US" sz="3000" dirty="0"/>
              <a:t>Uses tags like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&lt;p&gt;</a:t>
            </a:r>
            <a:r>
              <a:rPr lang="en-US" sz="3000" dirty="0"/>
              <a:t>,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&lt;img&gt;</a:t>
            </a:r>
            <a:r>
              <a:rPr lang="en-US" sz="3000" noProof="1"/>
              <a:t> </a:t>
            </a:r>
            <a:r>
              <a:rPr lang="en-US" sz="3000" dirty="0"/>
              <a:t>and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&lt;a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href="…"&gt;</a:t>
            </a:r>
            <a:endParaRPr lang="en-US" sz="3000" noProof="1"/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CSS </a:t>
            </a:r>
            <a:r>
              <a:rPr lang="en-US" sz="3200" dirty="0"/>
              <a:t>adds styling to the HTML documents</a:t>
            </a:r>
          </a:p>
          <a:p>
            <a:pPr lvl="1">
              <a:lnSpc>
                <a:spcPct val="100000"/>
              </a:lnSpc>
            </a:pPr>
            <a:r>
              <a:rPr lang="en-US" sz="3000" dirty="0"/>
              <a:t>Font, color, background, alignment, …</a:t>
            </a:r>
          </a:p>
          <a:p>
            <a:pPr lvl="1">
              <a:lnSpc>
                <a:spcPct val="100000"/>
              </a:lnSpc>
            </a:pPr>
            <a:r>
              <a:rPr lang="en-US" sz="3000" dirty="0"/>
              <a:t>Layout, position, size, margins, paddings, …</a:t>
            </a:r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Web sites </a:t>
            </a:r>
            <a:r>
              <a:rPr lang="en-US" sz="3200" dirty="0"/>
              <a:t>consist of HTML + CSS + images</a:t>
            </a:r>
          </a:p>
          <a:p>
            <a:pPr lvl="1">
              <a:lnSpc>
                <a:spcPct val="100000"/>
              </a:lnSpc>
            </a:pPr>
            <a:r>
              <a:rPr lang="en-US" sz="3000" dirty="0"/>
              <a:t>May hold JavaScript code and other assets</a:t>
            </a:r>
          </a:p>
          <a:p>
            <a:pPr>
              <a:lnSpc>
                <a:spcPct val="100000"/>
              </a:lnSpc>
            </a:pPr>
            <a:endParaRPr lang="en-US" sz="30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1806" y="4419600"/>
            <a:ext cx="3152805" cy="176971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BCCCEAA-AAFF-48D0-A6B7-6D761C2E571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9218612" y="1295400"/>
            <a:ext cx="2253081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22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Web Fundamentals Introduction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https://softuni.bg/courses/csharp-web-development-basics</a:t>
            </a:r>
            <a:r>
              <a:rPr lang="en-US" dirty="0"/>
              <a:t>  </a:t>
            </a:r>
          </a:p>
        </p:txBody>
      </p:sp>
      <p:pic>
        <p:nvPicPr>
          <p:cNvPr id="13" name="Picture 12">
            <a:hlinkClick r:id="rId4"/>
          </p:cNvPr>
          <p:cNvPicPr>
            <a:picLocks noChangeAspect="1"/>
          </p:cNvPicPr>
          <p:nvPr/>
        </p:nvPicPr>
        <p:blipFill rotWithShape="1">
          <a:blip r:embed="rId5"/>
          <a:srcRect l="-16203" r="-16203"/>
          <a:stretch/>
        </p:blipFill>
        <p:spPr>
          <a:xfrm>
            <a:off x="303212" y="1246226"/>
            <a:ext cx="2763622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4" name="Picture 13">
            <a:hlinkClick r:id="rId6"/>
          </p:cNvPr>
          <p:cNvPicPr>
            <a:picLocks noChangeAspect="1"/>
          </p:cNvPicPr>
          <p:nvPr/>
        </p:nvPicPr>
        <p:blipFill rotWithShape="1">
          <a:blip r:embed="rId7"/>
          <a:srcRect l="-5908" r="-5908"/>
          <a:stretch/>
        </p:blipFill>
        <p:spPr>
          <a:xfrm>
            <a:off x="3787285" y="1254944"/>
            <a:ext cx="2763621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6" name="Picture 15">
            <a:hlinkClick r:id="rId8"/>
          </p:cNvPr>
          <p:cNvPicPr>
            <a:picLocks noChangeAspect="1"/>
          </p:cNvPicPr>
          <p:nvPr/>
        </p:nvPicPr>
        <p:blipFill rotWithShape="1">
          <a:blip r:embed="rId9"/>
          <a:srcRect l="-25003" r="-25003"/>
          <a:stretch/>
        </p:blipFill>
        <p:spPr>
          <a:xfrm>
            <a:off x="7271357" y="4002018"/>
            <a:ext cx="4614255" cy="949046"/>
          </a:xfrm>
          <a:prstGeom prst="roundRect">
            <a:avLst>
              <a:gd name="adj" fmla="val 2953"/>
            </a:avLst>
          </a:prstGeom>
          <a:solidFill>
            <a:schemeClr val="tx1"/>
          </a:solidFill>
        </p:spPr>
      </p:pic>
      <p:pic>
        <p:nvPicPr>
          <p:cNvPr id="17" name="Picture 16">
            <a:hlinkClick r:id="rId10"/>
          </p:cNvPr>
          <p:cNvPicPr>
            <a:picLocks noChangeAspect="1"/>
          </p:cNvPicPr>
          <p:nvPr/>
        </p:nvPicPr>
        <p:blipFill rotWithShape="1">
          <a:blip r:embed="rId11"/>
          <a:srcRect l="-705" r="-705"/>
          <a:stretch/>
        </p:blipFill>
        <p:spPr>
          <a:xfrm>
            <a:off x="7271357" y="5375554"/>
            <a:ext cx="4614255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8" name="Picture 17">
            <a:hlinkClick r:id="rId12"/>
          </p:cNvPr>
          <p:cNvPicPr>
            <a:picLocks noChangeAspect="1"/>
          </p:cNvPicPr>
          <p:nvPr/>
        </p:nvPicPr>
        <p:blipFill rotWithShape="1">
          <a:blip r:embed="rId13"/>
          <a:srcRect t="-66530" b="-59505"/>
          <a:stretch/>
        </p:blipFill>
        <p:spPr>
          <a:xfrm>
            <a:off x="7271357" y="2619763"/>
            <a:ext cx="4614255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0" name="Picture 19">
            <a:hlinkClick r:id="rId14"/>
          </p:cNvPr>
          <p:cNvPicPr>
            <a:picLocks noChangeAspect="1"/>
          </p:cNvPicPr>
          <p:nvPr/>
        </p:nvPicPr>
        <p:blipFill rotWithShape="1">
          <a:blip r:embed="rId15"/>
          <a:srcRect l="-14709" r="-14709"/>
          <a:stretch/>
        </p:blipFill>
        <p:spPr>
          <a:xfrm>
            <a:off x="303212" y="5375554"/>
            <a:ext cx="2763622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1" name="Picture 20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787284" y="5375554"/>
            <a:ext cx="2763622" cy="94904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 rotWithShape="1">
          <a:blip r:embed="rId19"/>
          <a:srcRect l="-9951" r="-9951"/>
          <a:stretch/>
        </p:blipFill>
        <p:spPr>
          <a:xfrm>
            <a:off x="7271357" y="1246226"/>
            <a:ext cx="4614254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73498793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94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1859" y="3810000"/>
            <a:ext cx="4642333" cy="1624244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535169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3"/>
              </a:rPr>
              <a:t>softuni.bg</a:t>
            </a:r>
            <a:r>
              <a:rPr lang="en-US" sz="2900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Software University Foundation</a:t>
            </a:r>
            <a:endParaRPr lang="bg-BG" sz="3200" dirty="0"/>
          </a:p>
          <a:p>
            <a:pPr lvl="1">
              <a:lnSpc>
                <a:spcPct val="100000"/>
              </a:lnSpc>
            </a:pPr>
            <a:r>
              <a:rPr lang="en-US" sz="3000" noProof="1">
                <a:hlinkClick r:id="rId4"/>
              </a:rPr>
              <a:t>http://softuni.foundation/</a:t>
            </a:r>
            <a:endParaRPr lang="en-US" sz="30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</a:t>
            </a:r>
            <a:endParaRPr lang="bg-BG" noProof="1"/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>
                <a:hlinkClick r:id="rId6"/>
              </a:rPr>
              <a:t>forum.softuni.bg</a:t>
            </a:r>
            <a:endParaRPr lang="en-US" noProof="1"/>
          </a:p>
        </p:txBody>
      </p:sp>
      <p:pic>
        <p:nvPicPr>
          <p:cNvPr id="10" name="Picture 9">
            <a:hlinkClick r:id="rId4" tooltip="Software University Foundation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7098" y="3019984"/>
            <a:ext cx="2269870" cy="566147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  <p:pic>
        <p:nvPicPr>
          <p:cNvPr id="11" name="Picture 4" descr="http://www.facebook.com/SoftwareUniversity" title="Software University @ Facebook">
            <a:hlinkClick r:id="rId8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4064268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6" tooltip="Software University Discussion Forum"/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410200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3"/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183" y="2727414"/>
            <a:ext cx="2746993" cy="3657600"/>
          </a:xfrm>
          <a:prstGeom prst="rect">
            <a:avLst/>
          </a:prstGeom>
        </p:spPr>
      </p:pic>
      <p:pic>
        <p:nvPicPr>
          <p:cNvPr id="16" name="Picture 15" descr="A picture containing clipart&#10;&#10;Description generated with very high confidence">
            <a:extLst>
              <a:ext uri="{FF2B5EF4-FFF2-40B4-BE49-F238E27FC236}">
                <a16:creationId xmlns:a16="http://schemas.microsoft.com/office/drawing/2014/main" id="{1D5EA20F-A08B-46D3-A0D8-2268395A0484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9444" y="1039681"/>
            <a:ext cx="1496137" cy="1845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86764"/>
      </p:ext>
    </p:extLst>
  </p:cSld>
  <p:clrMapOvr>
    <a:masterClrMapping/>
  </p:clrMapOvr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SoftUni Color Theme">
    <a:dk1>
      <a:sysClr val="windowText" lastClr="000000"/>
    </a:dk1>
    <a:lt1>
      <a:sysClr val="window" lastClr="FFFFFF"/>
    </a:lt1>
    <a:dk2>
      <a:srgbClr val="4E3B30"/>
    </a:dk2>
    <a:lt2>
      <a:srgbClr val="FBEEC9"/>
    </a:lt2>
    <a:accent1>
      <a:srgbClr val="F0A22E"/>
    </a:accent1>
    <a:accent2>
      <a:srgbClr val="A5644E"/>
    </a:accent2>
    <a:accent3>
      <a:srgbClr val="B58B80"/>
    </a:accent3>
    <a:accent4>
      <a:srgbClr val="C3986D"/>
    </a:accent4>
    <a:accent5>
      <a:srgbClr val="A19574"/>
    </a:accent5>
    <a:accent6>
      <a:srgbClr val="C17529"/>
    </a:accent6>
    <a:hlink>
      <a:srgbClr val="F6C781"/>
    </a:hlink>
    <a:folHlink>
      <a:srgbClr val="F2AC44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1151</TotalTime>
  <Words>5482</Words>
  <Application>Microsoft Office PowerPoint</Application>
  <PresentationFormat>Custom</PresentationFormat>
  <Paragraphs>1066</Paragraphs>
  <Slides>95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95</vt:i4>
      </vt:variant>
    </vt:vector>
  </HeadingPairs>
  <TitlesOfParts>
    <vt:vector size="101" baseType="lpstr">
      <vt:lpstr>Arial</vt:lpstr>
      <vt:lpstr>Calibri</vt:lpstr>
      <vt:lpstr>Consolas</vt:lpstr>
      <vt:lpstr>Wingdings</vt:lpstr>
      <vt:lpstr>Wingdings 2</vt:lpstr>
      <vt:lpstr>SoftUni 16x9</vt:lpstr>
      <vt:lpstr>Web Fundamentals Introduction</vt:lpstr>
      <vt:lpstr>Table of Contents</vt:lpstr>
      <vt:lpstr>Have a Question?</vt:lpstr>
      <vt:lpstr>HTML Basics</vt:lpstr>
      <vt:lpstr>What is HTML?</vt:lpstr>
      <vt:lpstr>HTML Terminology</vt:lpstr>
      <vt:lpstr>Your First HTML Page – Example</vt:lpstr>
      <vt:lpstr>Your First HTML Page – Example</vt:lpstr>
      <vt:lpstr>Your First HTML Page – Example</vt:lpstr>
      <vt:lpstr>Your First HTML Page – Example</vt:lpstr>
      <vt:lpstr>Your First HTML Page – Example</vt:lpstr>
      <vt:lpstr>Your First HTML Page – Example</vt:lpstr>
      <vt:lpstr>Your First HTML Page – Example</vt:lpstr>
      <vt:lpstr>Using HTML5 To Create a Structure</vt:lpstr>
      <vt:lpstr>Problem: Welcome to HTML</vt:lpstr>
      <vt:lpstr>Problem: Welcome to HTML - Solution</vt:lpstr>
      <vt:lpstr>Common Tags in HTML</vt:lpstr>
      <vt:lpstr>Headings</vt:lpstr>
      <vt:lpstr>Problem: Headings</vt:lpstr>
      <vt:lpstr>Problem: Headings - Solution</vt:lpstr>
      <vt:lpstr>Paragraphs</vt:lpstr>
      <vt:lpstr>Problem: Paragraphs</vt:lpstr>
      <vt:lpstr>Problem: Paragraphs - Solution</vt:lpstr>
      <vt:lpstr>Bullets and Numbered Lists</vt:lpstr>
      <vt:lpstr>Problem: My TODO List</vt:lpstr>
      <vt:lpstr>Problem: My TODO List - Solution</vt:lpstr>
      <vt:lpstr>Hyperlinks</vt:lpstr>
      <vt:lpstr>Problem: Hello HTML</vt:lpstr>
      <vt:lpstr>Local Hyperlinks</vt:lpstr>
      <vt:lpstr>Problem: Website</vt:lpstr>
      <vt:lpstr>Images</vt:lpstr>
      <vt:lpstr>Images</vt:lpstr>
      <vt:lpstr>Images</vt:lpstr>
      <vt:lpstr>Problem: Fruits</vt:lpstr>
      <vt:lpstr>Tables</vt:lpstr>
      <vt:lpstr>Tables</vt:lpstr>
      <vt:lpstr>Tables</vt:lpstr>
      <vt:lpstr>Tables</vt:lpstr>
      <vt:lpstr>Table Attributes</vt:lpstr>
      <vt:lpstr>Table Attributes (2)</vt:lpstr>
      <vt:lpstr>Table Attributes (3)</vt:lpstr>
      <vt:lpstr>Problem: Receipt</vt:lpstr>
      <vt:lpstr>Problem: Receipt - Solution</vt:lpstr>
      <vt:lpstr>Problem: Receipt – Solution (2)</vt:lpstr>
      <vt:lpstr>HTML Forms</vt:lpstr>
      <vt:lpstr>Problem: Forms</vt:lpstr>
      <vt:lpstr>Basic HTML Tags</vt:lpstr>
      <vt:lpstr>HTML Form Elements</vt:lpstr>
      <vt:lpstr>HTML Input Types (1)</vt:lpstr>
      <vt:lpstr>HTML Input Types (1)</vt:lpstr>
      <vt:lpstr>HTML Input Types (1)</vt:lpstr>
      <vt:lpstr>HTML Input Types (1)</vt:lpstr>
      <vt:lpstr>HTML Input Types (2)</vt:lpstr>
      <vt:lpstr>HTML Input Types (2)</vt:lpstr>
      <vt:lpstr>HTML Input Types (2)</vt:lpstr>
      <vt:lpstr>Dropdown Lists</vt:lpstr>
      <vt:lpstr>Text Areas</vt:lpstr>
      <vt:lpstr>CSS (Cascading Style Sheets)</vt:lpstr>
      <vt:lpstr>What is CSS?</vt:lpstr>
      <vt:lpstr>Fonts – Font Family, Size and Colors</vt:lpstr>
      <vt:lpstr>Fonts – Font Family, Size and Colors</vt:lpstr>
      <vt:lpstr>Fonts – Font Family, Size and Colors</vt:lpstr>
      <vt:lpstr>Block-level Elements</vt:lpstr>
      <vt:lpstr>The &lt;div&gt; Element - Example</vt:lpstr>
      <vt:lpstr>Inline Elements</vt:lpstr>
      <vt:lpstr>The &lt;span&gt; Element - Example</vt:lpstr>
      <vt:lpstr>Problem: Colors</vt:lpstr>
      <vt:lpstr>Problem: Colors - Solution</vt:lpstr>
      <vt:lpstr>Borders, Backgrounds</vt:lpstr>
      <vt:lpstr>Borders, Backgrounds</vt:lpstr>
      <vt:lpstr>Borders, Backgrounds</vt:lpstr>
      <vt:lpstr>Problem: Borders</vt:lpstr>
      <vt:lpstr>Problem: Borders - Solution</vt:lpstr>
      <vt:lpstr>The Dev Tools / Styles Inspector / [F12]</vt:lpstr>
      <vt:lpstr>The Dev Tools / Styles Inspector / [F12]</vt:lpstr>
      <vt:lpstr>The Dev Tools / Styles Inspector / [F12]</vt:lpstr>
      <vt:lpstr>The Dev Tools / Styles Inspector / [F12]</vt:lpstr>
      <vt:lpstr>Margins</vt:lpstr>
      <vt:lpstr>Margins</vt:lpstr>
      <vt:lpstr>Margins</vt:lpstr>
      <vt:lpstr>Padding</vt:lpstr>
      <vt:lpstr>Padding</vt:lpstr>
      <vt:lpstr>Padding</vt:lpstr>
      <vt:lpstr>Problem: Rectangles</vt:lpstr>
      <vt:lpstr>CSS: Philosophy</vt:lpstr>
      <vt:lpstr>The Resulting Page</vt:lpstr>
      <vt:lpstr>Combining HTML and CSS Files – body id</vt:lpstr>
      <vt:lpstr>CSS Selectors</vt:lpstr>
      <vt:lpstr>Problem – Languages</vt:lpstr>
      <vt:lpstr>Solution – Languages (HTML + CSS)</vt:lpstr>
      <vt:lpstr>Styling with CSS</vt:lpstr>
      <vt:lpstr>Summary</vt:lpstr>
      <vt:lpstr>Web Fundamentals Introduction</vt:lpstr>
      <vt:lpstr>License</vt:lpstr>
      <vt:lpstr>Trainings @ Software University (SoftUni)</vt:lpstr>
    </vt:vector>
  </TitlesOfParts>
  <Manager/>
  <Company>Software University (SoftUni)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Fundamentals Introduction</dc:title>
  <dc:subject>Software Development Course</dc:subject>
  <dc:creator>Software University Foundation</dc:creator>
  <cp:keywords>session, cache, pipeline, CSRF, sockets, rest, signalR, roles, authentication, authorization, web, net, core, entity, framework, csharp, server, http, protocol, html, css, cookies, asp, mvc, identity, razor, filters, SoftUni, Software University, programming, software development, software engineering, course</cp:keywords>
  <dc:description>Software University Foundation - http://softuni.org</dc:description>
  <cp:lastModifiedBy>Ralitsa Delcheva</cp:lastModifiedBy>
  <cp:revision>126</cp:revision>
  <dcterms:created xsi:type="dcterms:W3CDTF">2014-01-02T17:00:34Z</dcterms:created>
  <dcterms:modified xsi:type="dcterms:W3CDTF">2017-09-16T15:56:07Z</dcterms:modified>
  <cp:category>programming;computer programming;software development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